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9" r:id="rId5"/>
    <p:sldId id="260" r:id="rId6"/>
    <p:sldId id="261" r:id="rId7"/>
    <p:sldId id="262" r:id="rId8"/>
    <p:sldId id="263" r:id="rId9"/>
    <p:sldId id="264" r:id="rId10"/>
    <p:sldId id="265" r:id="rId11"/>
    <p:sldId id="267" r:id="rId12"/>
    <p:sldId id="268" r:id="rId13"/>
  </p:sldIdLst>
  <p:sldSz cx="9144000" cy="6858000" type="screen4x3"/>
  <p:notesSz cx="6858000" cy="9144000"/>
  <p:defaultTextStyle>
    <a:defPPr>
      <a:defRPr lang="sv-SE"/>
    </a:defPPr>
    <a:lvl1pPr marL="0" algn="l" defTabSz="768019" rtl="0" eaLnBrk="1" latinLnBrk="0" hangingPunct="1">
      <a:defRPr sz="1500" kern="1200">
        <a:solidFill>
          <a:schemeClr val="tx1"/>
        </a:solidFill>
        <a:latin typeface="+mn-lt"/>
        <a:ea typeface="+mn-ea"/>
        <a:cs typeface="+mn-cs"/>
      </a:defRPr>
    </a:lvl1pPr>
    <a:lvl2pPr marL="384010" algn="l" defTabSz="768019" rtl="0" eaLnBrk="1" latinLnBrk="0" hangingPunct="1">
      <a:defRPr sz="1500" kern="1200">
        <a:solidFill>
          <a:schemeClr val="tx1"/>
        </a:solidFill>
        <a:latin typeface="+mn-lt"/>
        <a:ea typeface="+mn-ea"/>
        <a:cs typeface="+mn-cs"/>
      </a:defRPr>
    </a:lvl2pPr>
    <a:lvl3pPr marL="768019" algn="l" defTabSz="768019" rtl="0" eaLnBrk="1" latinLnBrk="0" hangingPunct="1">
      <a:defRPr sz="1500" kern="1200">
        <a:solidFill>
          <a:schemeClr val="tx1"/>
        </a:solidFill>
        <a:latin typeface="+mn-lt"/>
        <a:ea typeface="+mn-ea"/>
        <a:cs typeface="+mn-cs"/>
      </a:defRPr>
    </a:lvl3pPr>
    <a:lvl4pPr marL="1152029" algn="l" defTabSz="768019" rtl="0" eaLnBrk="1" latinLnBrk="0" hangingPunct="1">
      <a:defRPr sz="1500" kern="1200">
        <a:solidFill>
          <a:schemeClr val="tx1"/>
        </a:solidFill>
        <a:latin typeface="+mn-lt"/>
        <a:ea typeface="+mn-ea"/>
        <a:cs typeface="+mn-cs"/>
      </a:defRPr>
    </a:lvl4pPr>
    <a:lvl5pPr marL="1536038" algn="l" defTabSz="768019" rtl="0" eaLnBrk="1" latinLnBrk="0" hangingPunct="1">
      <a:defRPr sz="1500" kern="1200">
        <a:solidFill>
          <a:schemeClr val="tx1"/>
        </a:solidFill>
        <a:latin typeface="+mn-lt"/>
        <a:ea typeface="+mn-ea"/>
        <a:cs typeface="+mn-cs"/>
      </a:defRPr>
    </a:lvl5pPr>
    <a:lvl6pPr marL="1920048" algn="l" defTabSz="768019" rtl="0" eaLnBrk="1" latinLnBrk="0" hangingPunct="1">
      <a:defRPr sz="1500" kern="1200">
        <a:solidFill>
          <a:schemeClr val="tx1"/>
        </a:solidFill>
        <a:latin typeface="+mn-lt"/>
        <a:ea typeface="+mn-ea"/>
        <a:cs typeface="+mn-cs"/>
      </a:defRPr>
    </a:lvl6pPr>
    <a:lvl7pPr marL="2304057" algn="l" defTabSz="768019" rtl="0" eaLnBrk="1" latinLnBrk="0" hangingPunct="1">
      <a:defRPr sz="1500" kern="1200">
        <a:solidFill>
          <a:schemeClr val="tx1"/>
        </a:solidFill>
        <a:latin typeface="+mn-lt"/>
        <a:ea typeface="+mn-ea"/>
        <a:cs typeface="+mn-cs"/>
      </a:defRPr>
    </a:lvl7pPr>
    <a:lvl8pPr marL="2688067" algn="l" defTabSz="768019" rtl="0" eaLnBrk="1" latinLnBrk="0" hangingPunct="1">
      <a:defRPr sz="1500" kern="1200">
        <a:solidFill>
          <a:schemeClr val="tx1"/>
        </a:solidFill>
        <a:latin typeface="+mn-lt"/>
        <a:ea typeface="+mn-ea"/>
        <a:cs typeface="+mn-cs"/>
      </a:defRPr>
    </a:lvl8pPr>
    <a:lvl9pPr marL="3072077" algn="l" defTabSz="768019" rtl="0" eaLnBrk="1" latinLnBrk="0" hangingPunct="1">
      <a:defRPr sz="15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F3573059-9704-4F83-B243-2C3EB9A98D2E}">
          <p14:sldIdLst>
            <p14:sldId id="257"/>
            <p14:sldId id="258"/>
            <p14:sldId id="259"/>
            <p14:sldId id="269"/>
            <p14:sldId id="260"/>
            <p14:sldId id="261"/>
            <p14:sldId id="262"/>
            <p14:sldId id="263"/>
            <p14:sldId id="264"/>
            <p14:sldId id="265"/>
            <p14:sldId id="267"/>
            <p14:sldId id="268"/>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8" autoAdjust="0"/>
    <p:restoredTop sz="94660"/>
  </p:normalViewPr>
  <p:slideViewPr>
    <p:cSldViewPr snapToGrid="0">
      <p:cViewPr varScale="1">
        <p:scale>
          <a:sx n="74" d="100"/>
          <a:sy n="74" d="100"/>
        </p:scale>
        <p:origin x="-11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acosan\Documents\NSV\Utskrivningsdaga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383442694663167E-2"/>
          <c:y val="5.1400554097404488E-2"/>
          <c:w val="0.76137510936132979"/>
          <c:h val="0.68496281714785656"/>
        </c:manualLayout>
      </c:layout>
      <c:barChart>
        <c:barDir val="col"/>
        <c:grouping val="clustered"/>
        <c:varyColors val="0"/>
        <c:ser>
          <c:idx val="0"/>
          <c:order val="0"/>
          <c:tx>
            <c:strRef>
              <c:f>Blad1!$B$1</c:f>
              <c:strCache>
                <c:ptCount val="1"/>
                <c:pt idx="0">
                  <c:v>17-sep</c:v>
                </c:pt>
              </c:strCache>
            </c:strRef>
          </c:tx>
          <c:invertIfNegative val="0"/>
          <c:cat>
            <c:strRef>
              <c:f>Blad1!$A$2:$A$10</c:f>
              <c:strCache>
                <c:ptCount val="9"/>
                <c:pt idx="0">
                  <c:v>Eskilstuna </c:v>
                </c:pt>
                <c:pt idx="1">
                  <c:v>Flen </c:v>
                </c:pt>
                <c:pt idx="2">
                  <c:v>Gnesta </c:v>
                </c:pt>
                <c:pt idx="3">
                  <c:v>Katrineholm</c:v>
                </c:pt>
                <c:pt idx="4">
                  <c:v>Nyköping</c:v>
                </c:pt>
                <c:pt idx="5">
                  <c:v>Oxelösund</c:v>
                </c:pt>
                <c:pt idx="6">
                  <c:v>Strängnäs </c:v>
                </c:pt>
                <c:pt idx="7">
                  <c:v>Trosa</c:v>
                </c:pt>
                <c:pt idx="8">
                  <c:v>Vingåker</c:v>
                </c:pt>
              </c:strCache>
            </c:strRef>
          </c:cat>
          <c:val>
            <c:numRef>
              <c:f>Blad1!$B$2:$B$10</c:f>
              <c:numCache>
                <c:formatCode>General</c:formatCode>
                <c:ptCount val="9"/>
                <c:pt idx="0">
                  <c:v>6.12</c:v>
                </c:pt>
                <c:pt idx="1">
                  <c:v>3.47</c:v>
                </c:pt>
                <c:pt idx="2">
                  <c:v>6.86</c:v>
                </c:pt>
                <c:pt idx="3">
                  <c:v>2.76</c:v>
                </c:pt>
                <c:pt idx="4">
                  <c:v>3.95</c:v>
                </c:pt>
                <c:pt idx="5">
                  <c:v>3.71</c:v>
                </c:pt>
                <c:pt idx="6">
                  <c:v>4.5</c:v>
                </c:pt>
                <c:pt idx="7">
                  <c:v>8.1999999999999993</c:v>
                </c:pt>
                <c:pt idx="8">
                  <c:v>3.5</c:v>
                </c:pt>
              </c:numCache>
            </c:numRef>
          </c:val>
        </c:ser>
        <c:ser>
          <c:idx val="1"/>
          <c:order val="1"/>
          <c:tx>
            <c:strRef>
              <c:f>Blad1!$C$1</c:f>
              <c:strCache>
                <c:ptCount val="1"/>
                <c:pt idx="0">
                  <c:v>18-sep</c:v>
                </c:pt>
              </c:strCache>
            </c:strRef>
          </c:tx>
          <c:invertIfNegative val="0"/>
          <c:cat>
            <c:strRef>
              <c:f>Blad1!$A$2:$A$10</c:f>
              <c:strCache>
                <c:ptCount val="9"/>
                <c:pt idx="0">
                  <c:v>Eskilstuna </c:v>
                </c:pt>
                <c:pt idx="1">
                  <c:v>Flen </c:v>
                </c:pt>
                <c:pt idx="2">
                  <c:v>Gnesta </c:v>
                </c:pt>
                <c:pt idx="3">
                  <c:v>Katrineholm</c:v>
                </c:pt>
                <c:pt idx="4">
                  <c:v>Nyköping</c:v>
                </c:pt>
                <c:pt idx="5">
                  <c:v>Oxelösund</c:v>
                </c:pt>
                <c:pt idx="6">
                  <c:v>Strängnäs </c:v>
                </c:pt>
                <c:pt idx="7">
                  <c:v>Trosa</c:v>
                </c:pt>
                <c:pt idx="8">
                  <c:v>Vingåker</c:v>
                </c:pt>
              </c:strCache>
            </c:strRef>
          </c:cat>
          <c:val>
            <c:numRef>
              <c:f>Blad1!$C$2:$C$10</c:f>
              <c:numCache>
                <c:formatCode>General</c:formatCode>
                <c:ptCount val="9"/>
                <c:pt idx="0">
                  <c:v>0.48</c:v>
                </c:pt>
                <c:pt idx="1">
                  <c:v>1.61</c:v>
                </c:pt>
                <c:pt idx="2">
                  <c:v>2.2200000000000002</c:v>
                </c:pt>
                <c:pt idx="3">
                  <c:v>0.76</c:v>
                </c:pt>
                <c:pt idx="4">
                  <c:v>2.4300000000000002</c:v>
                </c:pt>
                <c:pt idx="5">
                  <c:v>0.93</c:v>
                </c:pt>
                <c:pt idx="6">
                  <c:v>0.92</c:v>
                </c:pt>
                <c:pt idx="7">
                  <c:v>1.79</c:v>
                </c:pt>
                <c:pt idx="8">
                  <c:v>0.63</c:v>
                </c:pt>
              </c:numCache>
            </c:numRef>
          </c:val>
        </c:ser>
        <c:ser>
          <c:idx val="2"/>
          <c:order val="2"/>
          <c:tx>
            <c:strRef>
              <c:f>Blad1!$D$1</c:f>
              <c:strCache>
                <c:ptCount val="1"/>
                <c:pt idx="0">
                  <c:v>19-jul</c:v>
                </c:pt>
              </c:strCache>
            </c:strRef>
          </c:tx>
          <c:invertIfNegative val="0"/>
          <c:cat>
            <c:strRef>
              <c:f>Blad1!$A$2:$A$10</c:f>
              <c:strCache>
                <c:ptCount val="9"/>
                <c:pt idx="0">
                  <c:v>Eskilstuna </c:v>
                </c:pt>
                <c:pt idx="1">
                  <c:v>Flen </c:v>
                </c:pt>
                <c:pt idx="2">
                  <c:v>Gnesta </c:v>
                </c:pt>
                <c:pt idx="3">
                  <c:v>Katrineholm</c:v>
                </c:pt>
                <c:pt idx="4">
                  <c:v>Nyköping</c:v>
                </c:pt>
                <c:pt idx="5">
                  <c:v>Oxelösund</c:v>
                </c:pt>
                <c:pt idx="6">
                  <c:v>Strängnäs </c:v>
                </c:pt>
                <c:pt idx="7">
                  <c:v>Trosa</c:v>
                </c:pt>
                <c:pt idx="8">
                  <c:v>Vingåker</c:v>
                </c:pt>
              </c:strCache>
            </c:strRef>
          </c:cat>
          <c:val>
            <c:numRef>
              <c:f>Blad1!$D$2:$D$10</c:f>
              <c:numCache>
                <c:formatCode>General</c:formatCode>
                <c:ptCount val="9"/>
                <c:pt idx="0">
                  <c:v>0.17</c:v>
                </c:pt>
                <c:pt idx="1">
                  <c:v>0.91</c:v>
                </c:pt>
                <c:pt idx="2">
                  <c:v>0.88</c:v>
                </c:pt>
                <c:pt idx="3">
                  <c:v>0.33</c:v>
                </c:pt>
                <c:pt idx="4">
                  <c:v>1.58</c:v>
                </c:pt>
                <c:pt idx="5">
                  <c:v>0.52</c:v>
                </c:pt>
                <c:pt idx="6">
                  <c:v>0.13</c:v>
                </c:pt>
                <c:pt idx="7">
                  <c:v>0.62</c:v>
                </c:pt>
                <c:pt idx="8">
                  <c:v>0.4</c:v>
                </c:pt>
              </c:numCache>
            </c:numRef>
          </c:val>
        </c:ser>
        <c:dLbls>
          <c:showLegendKey val="0"/>
          <c:showVal val="0"/>
          <c:showCatName val="0"/>
          <c:showSerName val="0"/>
          <c:showPercent val="0"/>
          <c:showBubbleSize val="0"/>
        </c:dLbls>
        <c:gapWidth val="150"/>
        <c:axId val="133124480"/>
        <c:axId val="133126016"/>
      </c:barChart>
      <c:catAx>
        <c:axId val="133124480"/>
        <c:scaling>
          <c:orientation val="minMax"/>
        </c:scaling>
        <c:delete val="0"/>
        <c:axPos val="b"/>
        <c:majorTickMark val="out"/>
        <c:minorTickMark val="none"/>
        <c:tickLblPos val="nextTo"/>
        <c:crossAx val="133126016"/>
        <c:crosses val="autoZero"/>
        <c:auto val="1"/>
        <c:lblAlgn val="ctr"/>
        <c:lblOffset val="100"/>
        <c:noMultiLvlLbl val="0"/>
      </c:catAx>
      <c:valAx>
        <c:axId val="133126016"/>
        <c:scaling>
          <c:orientation val="minMax"/>
        </c:scaling>
        <c:delete val="0"/>
        <c:axPos val="l"/>
        <c:majorGridlines/>
        <c:numFmt formatCode="General" sourceLinked="1"/>
        <c:majorTickMark val="out"/>
        <c:minorTickMark val="none"/>
        <c:tickLblPos val="nextTo"/>
        <c:crossAx val="133124480"/>
        <c:crosses val="autoZero"/>
        <c:crossBetween val="between"/>
      </c:valAx>
    </c:plotArea>
    <c:legend>
      <c:legendPos val="r"/>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Marin – Rubrik och innehåll">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53674350-91EE-4D03-B47E-3B14C31FBA0A}"/>
              </a:ext>
            </a:extLst>
          </p:cNvPr>
          <p:cNvSpPr>
            <a:spLocks noGrp="1"/>
          </p:cNvSpPr>
          <p:nvPr>
            <p:ph type="title" hasCustomPrompt="1"/>
          </p:nvPr>
        </p:nvSpPr>
        <p:spPr/>
        <p:txBody>
          <a:bodyPr/>
          <a:lstStyle>
            <a:lvl1pPr>
              <a:defRPr/>
            </a:lvl1pPr>
          </a:lstStyle>
          <a:p>
            <a:r>
              <a:rPr lang="sv-SE"/>
              <a:t>Rubrik</a:t>
            </a:r>
          </a:p>
        </p:txBody>
      </p:sp>
      <p:sp>
        <p:nvSpPr>
          <p:cNvPr id="3" name="Platshållare för innehåll 2">
            <a:extLst>
              <a:ext uri="{FF2B5EF4-FFF2-40B4-BE49-F238E27FC236}">
                <a16:creationId xmlns="" xmlns:a16="http://schemas.microsoft.com/office/drawing/2014/main" id="{222BA6BF-DFE5-4B7B-98BB-BB43658FF24D}"/>
              </a:ext>
            </a:extLst>
          </p:cNvPr>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cxnSp>
        <p:nvCxnSpPr>
          <p:cNvPr id="4" name="Rak 3"/>
          <p:cNvCxnSpPr/>
          <p:nvPr userDrawn="1"/>
        </p:nvCxnSpPr>
        <p:spPr>
          <a:xfrm>
            <a:off x="486561" y="5981350"/>
            <a:ext cx="7113865" cy="8389"/>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6313" y="5219526"/>
            <a:ext cx="1448963" cy="1299223"/>
          </a:xfrm>
          <a:prstGeom prst="rect">
            <a:avLst/>
          </a:prstGeom>
        </p:spPr>
      </p:pic>
    </p:spTree>
    <p:extLst>
      <p:ext uri="{BB962C8B-B14F-4D97-AF65-F5344CB8AC3E}">
        <p14:creationId xmlns:p14="http://schemas.microsoft.com/office/powerpoint/2010/main" val="3190336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Mossgrön – Två innehållsdelar">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53674350-91EE-4D03-B47E-3B14C31FBA0A}"/>
              </a:ext>
            </a:extLst>
          </p:cNvPr>
          <p:cNvSpPr>
            <a:spLocks noGrp="1"/>
          </p:cNvSpPr>
          <p:nvPr>
            <p:ph type="title" hasCustomPrompt="1"/>
          </p:nvPr>
        </p:nvSpPr>
        <p:spPr/>
        <p:txBody>
          <a:bodyPr/>
          <a:lstStyle>
            <a:lvl1pPr>
              <a:defRPr>
                <a:solidFill>
                  <a:schemeClr val="accent5"/>
                </a:solidFill>
              </a:defRPr>
            </a:lvl1pPr>
          </a:lstStyle>
          <a:p>
            <a:r>
              <a:rPr lang="sv-SE"/>
              <a:t>Rubrik</a:t>
            </a:r>
          </a:p>
        </p:txBody>
      </p:sp>
      <p:sp>
        <p:nvSpPr>
          <p:cNvPr id="3" name="Platshållare för innehåll 2">
            <a:extLst>
              <a:ext uri="{FF2B5EF4-FFF2-40B4-BE49-F238E27FC236}">
                <a16:creationId xmlns="" xmlns:a16="http://schemas.microsoft.com/office/drawing/2014/main" id="{222BA6BF-DFE5-4B7B-98BB-BB43658FF24D}"/>
              </a:ext>
            </a:extLst>
          </p:cNvPr>
          <p:cNvSpPr>
            <a:spLocks noGrp="1"/>
          </p:cNvSpPr>
          <p:nvPr>
            <p:ph idx="1"/>
          </p:nvPr>
        </p:nvSpPr>
        <p:spPr>
          <a:xfrm>
            <a:off x="690072" y="1846097"/>
            <a:ext cx="3240316" cy="3456058"/>
          </a:xfrm>
        </p:spPr>
        <p:txBody>
          <a:bodyPr/>
          <a:lstStyle>
            <a:lvl1pPr>
              <a:buClr>
                <a:schemeClr val="accent5"/>
              </a:buCl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2">
            <a:extLst>
              <a:ext uri="{FF2B5EF4-FFF2-40B4-BE49-F238E27FC236}">
                <a16:creationId xmlns="" xmlns:a16="http://schemas.microsoft.com/office/drawing/2014/main" id="{FD0F1450-37BC-47A6-8E5A-85AEE58820C6}"/>
              </a:ext>
            </a:extLst>
          </p:cNvPr>
          <p:cNvSpPr>
            <a:spLocks noGrp="1"/>
          </p:cNvSpPr>
          <p:nvPr>
            <p:ph idx="10"/>
          </p:nvPr>
        </p:nvSpPr>
        <p:spPr>
          <a:xfrm>
            <a:off x="4349203" y="1846097"/>
            <a:ext cx="3240316" cy="3456058"/>
          </a:xfrm>
        </p:spPr>
        <p:txBody>
          <a:bodyPr/>
          <a:lstStyle>
            <a:lvl1pPr>
              <a:buClr>
                <a:schemeClr val="accent5"/>
              </a:buCl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cxnSp>
        <p:nvCxnSpPr>
          <p:cNvPr id="5" name="Rak 4"/>
          <p:cNvCxnSpPr/>
          <p:nvPr userDrawn="1"/>
        </p:nvCxnSpPr>
        <p:spPr>
          <a:xfrm>
            <a:off x="486561" y="5972961"/>
            <a:ext cx="7113865" cy="8389"/>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6313" y="5211137"/>
            <a:ext cx="1448963" cy="1299223"/>
          </a:xfrm>
          <a:prstGeom prst="rect">
            <a:avLst/>
          </a:prstGeom>
        </p:spPr>
      </p:pic>
    </p:spTree>
    <p:extLst>
      <p:ext uri="{BB962C8B-B14F-4D97-AF65-F5344CB8AC3E}">
        <p14:creationId xmlns:p14="http://schemas.microsoft.com/office/powerpoint/2010/main" val="1025340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Marin – Två innehållsdelar">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53674350-91EE-4D03-B47E-3B14C31FBA0A}"/>
              </a:ext>
            </a:extLst>
          </p:cNvPr>
          <p:cNvSpPr>
            <a:spLocks noGrp="1"/>
          </p:cNvSpPr>
          <p:nvPr>
            <p:ph type="title" hasCustomPrompt="1"/>
          </p:nvPr>
        </p:nvSpPr>
        <p:spPr/>
        <p:txBody>
          <a:bodyPr/>
          <a:lstStyle>
            <a:lvl1pPr>
              <a:defRPr/>
            </a:lvl1pPr>
          </a:lstStyle>
          <a:p>
            <a:r>
              <a:rPr lang="sv-SE"/>
              <a:t>Rubrik</a:t>
            </a:r>
          </a:p>
        </p:txBody>
      </p:sp>
      <p:sp>
        <p:nvSpPr>
          <p:cNvPr id="3" name="Platshållare för innehåll 2">
            <a:extLst>
              <a:ext uri="{FF2B5EF4-FFF2-40B4-BE49-F238E27FC236}">
                <a16:creationId xmlns="" xmlns:a16="http://schemas.microsoft.com/office/drawing/2014/main" id="{222BA6BF-DFE5-4B7B-98BB-BB43658FF24D}"/>
              </a:ext>
            </a:extLst>
          </p:cNvPr>
          <p:cNvSpPr>
            <a:spLocks noGrp="1"/>
          </p:cNvSpPr>
          <p:nvPr>
            <p:ph idx="1"/>
          </p:nvPr>
        </p:nvSpPr>
        <p:spPr>
          <a:xfrm>
            <a:off x="690072" y="1846097"/>
            <a:ext cx="3240316" cy="345605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2">
            <a:extLst>
              <a:ext uri="{FF2B5EF4-FFF2-40B4-BE49-F238E27FC236}">
                <a16:creationId xmlns="" xmlns:a16="http://schemas.microsoft.com/office/drawing/2014/main" id="{FD0F1450-37BC-47A6-8E5A-85AEE58820C6}"/>
              </a:ext>
            </a:extLst>
          </p:cNvPr>
          <p:cNvSpPr>
            <a:spLocks noGrp="1"/>
          </p:cNvSpPr>
          <p:nvPr>
            <p:ph idx="10"/>
          </p:nvPr>
        </p:nvSpPr>
        <p:spPr>
          <a:xfrm>
            <a:off x="4349203" y="1846097"/>
            <a:ext cx="3240316" cy="345605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cxnSp>
        <p:nvCxnSpPr>
          <p:cNvPr id="5" name="Rak 4"/>
          <p:cNvCxnSpPr/>
          <p:nvPr userDrawn="1"/>
        </p:nvCxnSpPr>
        <p:spPr>
          <a:xfrm>
            <a:off x="486561" y="5981350"/>
            <a:ext cx="7113865" cy="8389"/>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6313" y="5211137"/>
            <a:ext cx="1448963" cy="1299223"/>
          </a:xfrm>
          <a:prstGeom prst="rect">
            <a:avLst/>
          </a:prstGeom>
        </p:spPr>
      </p:pic>
    </p:spTree>
    <p:extLst>
      <p:ext uri="{BB962C8B-B14F-4D97-AF65-F5344CB8AC3E}">
        <p14:creationId xmlns:p14="http://schemas.microsoft.com/office/powerpoint/2010/main" val="2045286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Varmorange – Rubrik och innehåll">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53674350-91EE-4D03-B47E-3B14C31FBA0A}"/>
              </a:ext>
            </a:extLst>
          </p:cNvPr>
          <p:cNvSpPr>
            <a:spLocks noGrp="1"/>
          </p:cNvSpPr>
          <p:nvPr>
            <p:ph type="title" hasCustomPrompt="1"/>
          </p:nvPr>
        </p:nvSpPr>
        <p:spPr/>
        <p:txBody>
          <a:bodyPr/>
          <a:lstStyle>
            <a:lvl1pPr>
              <a:defRPr>
                <a:solidFill>
                  <a:schemeClr val="accent2"/>
                </a:solidFill>
              </a:defRPr>
            </a:lvl1pPr>
          </a:lstStyle>
          <a:p>
            <a:r>
              <a:rPr lang="sv-SE"/>
              <a:t>Rubrik</a:t>
            </a:r>
          </a:p>
        </p:txBody>
      </p:sp>
      <p:sp>
        <p:nvSpPr>
          <p:cNvPr id="3" name="Platshållare för innehåll 2">
            <a:extLst>
              <a:ext uri="{FF2B5EF4-FFF2-40B4-BE49-F238E27FC236}">
                <a16:creationId xmlns="" xmlns:a16="http://schemas.microsoft.com/office/drawing/2014/main" id="{222BA6BF-DFE5-4B7B-98BB-BB43658FF24D}"/>
              </a:ext>
            </a:extLst>
          </p:cNvPr>
          <p:cNvSpPr>
            <a:spLocks noGrp="1"/>
          </p:cNvSpPr>
          <p:nvPr>
            <p:ph idx="1"/>
          </p:nvPr>
        </p:nvSpPr>
        <p:spPr/>
        <p:txBody>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cxnSp>
        <p:nvCxnSpPr>
          <p:cNvPr id="4" name="Rak 3"/>
          <p:cNvCxnSpPr/>
          <p:nvPr userDrawn="1"/>
        </p:nvCxnSpPr>
        <p:spPr>
          <a:xfrm>
            <a:off x="486561" y="5964572"/>
            <a:ext cx="7113865" cy="8389"/>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6313" y="5202748"/>
            <a:ext cx="1448963" cy="1299223"/>
          </a:xfrm>
          <a:prstGeom prst="rect">
            <a:avLst/>
          </a:prstGeom>
        </p:spPr>
      </p:pic>
    </p:spTree>
    <p:extLst>
      <p:ext uri="{BB962C8B-B14F-4D97-AF65-F5344CB8AC3E}">
        <p14:creationId xmlns:p14="http://schemas.microsoft.com/office/powerpoint/2010/main" val="3520370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Varmorange – Två innehållsdelar">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53674350-91EE-4D03-B47E-3B14C31FBA0A}"/>
              </a:ext>
            </a:extLst>
          </p:cNvPr>
          <p:cNvSpPr>
            <a:spLocks noGrp="1"/>
          </p:cNvSpPr>
          <p:nvPr>
            <p:ph type="title" hasCustomPrompt="1"/>
          </p:nvPr>
        </p:nvSpPr>
        <p:spPr/>
        <p:txBody>
          <a:bodyPr/>
          <a:lstStyle>
            <a:lvl1pPr>
              <a:defRPr>
                <a:solidFill>
                  <a:schemeClr val="accent2"/>
                </a:solidFill>
              </a:defRPr>
            </a:lvl1pPr>
          </a:lstStyle>
          <a:p>
            <a:r>
              <a:rPr lang="sv-SE" dirty="0"/>
              <a:t>Rubrik</a:t>
            </a:r>
          </a:p>
        </p:txBody>
      </p:sp>
      <p:sp>
        <p:nvSpPr>
          <p:cNvPr id="3" name="Platshållare för innehåll 2">
            <a:extLst>
              <a:ext uri="{FF2B5EF4-FFF2-40B4-BE49-F238E27FC236}">
                <a16:creationId xmlns="" xmlns:a16="http://schemas.microsoft.com/office/drawing/2014/main" id="{222BA6BF-DFE5-4B7B-98BB-BB43658FF24D}"/>
              </a:ext>
            </a:extLst>
          </p:cNvPr>
          <p:cNvSpPr>
            <a:spLocks noGrp="1"/>
          </p:cNvSpPr>
          <p:nvPr>
            <p:ph idx="1"/>
          </p:nvPr>
        </p:nvSpPr>
        <p:spPr>
          <a:xfrm>
            <a:off x="690072" y="1846097"/>
            <a:ext cx="3240316" cy="3456058"/>
          </a:xfrm>
        </p:spPr>
        <p:txBody>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2">
            <a:extLst>
              <a:ext uri="{FF2B5EF4-FFF2-40B4-BE49-F238E27FC236}">
                <a16:creationId xmlns="" xmlns:a16="http://schemas.microsoft.com/office/drawing/2014/main" id="{FD0F1450-37BC-47A6-8E5A-85AEE58820C6}"/>
              </a:ext>
            </a:extLst>
          </p:cNvPr>
          <p:cNvSpPr>
            <a:spLocks noGrp="1"/>
          </p:cNvSpPr>
          <p:nvPr>
            <p:ph idx="10"/>
          </p:nvPr>
        </p:nvSpPr>
        <p:spPr>
          <a:xfrm>
            <a:off x="4349203" y="1846097"/>
            <a:ext cx="3240316" cy="3456058"/>
          </a:xfrm>
        </p:spPr>
        <p:txBody>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cxnSp>
        <p:nvCxnSpPr>
          <p:cNvPr id="6" name="Rak 5"/>
          <p:cNvCxnSpPr/>
          <p:nvPr userDrawn="1"/>
        </p:nvCxnSpPr>
        <p:spPr>
          <a:xfrm>
            <a:off x="486561" y="5972961"/>
            <a:ext cx="7113865" cy="8389"/>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6313" y="5211137"/>
            <a:ext cx="1448963" cy="1299223"/>
          </a:xfrm>
          <a:prstGeom prst="rect">
            <a:avLst/>
          </a:prstGeom>
        </p:spPr>
      </p:pic>
    </p:spTree>
    <p:extLst>
      <p:ext uri="{BB962C8B-B14F-4D97-AF65-F5344CB8AC3E}">
        <p14:creationId xmlns:p14="http://schemas.microsoft.com/office/powerpoint/2010/main" val="551383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Cerise – Rubrik och innehåll">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53674350-91EE-4D03-B47E-3B14C31FBA0A}"/>
              </a:ext>
            </a:extLst>
          </p:cNvPr>
          <p:cNvSpPr>
            <a:spLocks noGrp="1"/>
          </p:cNvSpPr>
          <p:nvPr>
            <p:ph type="title" hasCustomPrompt="1"/>
          </p:nvPr>
        </p:nvSpPr>
        <p:spPr/>
        <p:txBody>
          <a:bodyPr/>
          <a:lstStyle>
            <a:lvl1pPr>
              <a:defRPr>
                <a:solidFill>
                  <a:schemeClr val="accent3"/>
                </a:solidFill>
              </a:defRPr>
            </a:lvl1pPr>
          </a:lstStyle>
          <a:p>
            <a:r>
              <a:rPr lang="sv-SE"/>
              <a:t>Rubrik</a:t>
            </a:r>
          </a:p>
        </p:txBody>
      </p:sp>
      <p:sp>
        <p:nvSpPr>
          <p:cNvPr id="3" name="Platshållare för innehåll 2">
            <a:extLst>
              <a:ext uri="{FF2B5EF4-FFF2-40B4-BE49-F238E27FC236}">
                <a16:creationId xmlns="" xmlns:a16="http://schemas.microsoft.com/office/drawing/2014/main" id="{222BA6BF-DFE5-4B7B-98BB-BB43658FF24D}"/>
              </a:ext>
            </a:extLst>
          </p:cNvPr>
          <p:cNvSpPr>
            <a:spLocks noGrp="1"/>
          </p:cNvSpPr>
          <p:nvPr>
            <p:ph idx="1"/>
          </p:nvPr>
        </p:nvSpPr>
        <p:spPr/>
        <p:txBody>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cxnSp>
        <p:nvCxnSpPr>
          <p:cNvPr id="4" name="Rak 3"/>
          <p:cNvCxnSpPr/>
          <p:nvPr userDrawn="1"/>
        </p:nvCxnSpPr>
        <p:spPr>
          <a:xfrm>
            <a:off x="486561" y="5981350"/>
            <a:ext cx="7113865" cy="8389"/>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6313" y="5219526"/>
            <a:ext cx="1448963" cy="1299223"/>
          </a:xfrm>
          <a:prstGeom prst="rect">
            <a:avLst/>
          </a:prstGeom>
        </p:spPr>
      </p:pic>
    </p:spTree>
    <p:extLst>
      <p:ext uri="{BB962C8B-B14F-4D97-AF65-F5344CB8AC3E}">
        <p14:creationId xmlns:p14="http://schemas.microsoft.com/office/powerpoint/2010/main" val="988921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reserve="1">
  <p:cSld name="Cerise – Två innehållsdelar">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53674350-91EE-4D03-B47E-3B14C31FBA0A}"/>
              </a:ext>
            </a:extLst>
          </p:cNvPr>
          <p:cNvSpPr>
            <a:spLocks noGrp="1"/>
          </p:cNvSpPr>
          <p:nvPr>
            <p:ph type="title" hasCustomPrompt="1"/>
          </p:nvPr>
        </p:nvSpPr>
        <p:spPr/>
        <p:txBody>
          <a:bodyPr/>
          <a:lstStyle>
            <a:lvl1pPr>
              <a:defRPr>
                <a:solidFill>
                  <a:schemeClr val="accent3"/>
                </a:solidFill>
              </a:defRPr>
            </a:lvl1pPr>
          </a:lstStyle>
          <a:p>
            <a:r>
              <a:rPr lang="sv-SE"/>
              <a:t>Rubrik</a:t>
            </a:r>
          </a:p>
        </p:txBody>
      </p:sp>
      <p:sp>
        <p:nvSpPr>
          <p:cNvPr id="3" name="Platshållare för innehåll 2">
            <a:extLst>
              <a:ext uri="{FF2B5EF4-FFF2-40B4-BE49-F238E27FC236}">
                <a16:creationId xmlns="" xmlns:a16="http://schemas.microsoft.com/office/drawing/2014/main" id="{222BA6BF-DFE5-4B7B-98BB-BB43658FF24D}"/>
              </a:ext>
            </a:extLst>
          </p:cNvPr>
          <p:cNvSpPr>
            <a:spLocks noGrp="1"/>
          </p:cNvSpPr>
          <p:nvPr>
            <p:ph idx="1"/>
          </p:nvPr>
        </p:nvSpPr>
        <p:spPr>
          <a:xfrm>
            <a:off x="690072" y="1846097"/>
            <a:ext cx="3240316" cy="3456058"/>
          </a:xfrm>
        </p:spPr>
        <p:txBody>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2">
            <a:extLst>
              <a:ext uri="{FF2B5EF4-FFF2-40B4-BE49-F238E27FC236}">
                <a16:creationId xmlns="" xmlns:a16="http://schemas.microsoft.com/office/drawing/2014/main" id="{FD0F1450-37BC-47A6-8E5A-85AEE58820C6}"/>
              </a:ext>
            </a:extLst>
          </p:cNvPr>
          <p:cNvSpPr>
            <a:spLocks noGrp="1"/>
          </p:cNvSpPr>
          <p:nvPr>
            <p:ph idx="10"/>
          </p:nvPr>
        </p:nvSpPr>
        <p:spPr>
          <a:xfrm>
            <a:off x="4349203" y="1846097"/>
            <a:ext cx="3240316" cy="3456058"/>
          </a:xfrm>
        </p:spPr>
        <p:txBody>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cxnSp>
        <p:nvCxnSpPr>
          <p:cNvPr id="5" name="Rak 4"/>
          <p:cNvCxnSpPr/>
          <p:nvPr userDrawn="1"/>
        </p:nvCxnSpPr>
        <p:spPr>
          <a:xfrm>
            <a:off x="486561" y="5972961"/>
            <a:ext cx="7113865" cy="8389"/>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6313" y="5211137"/>
            <a:ext cx="1448963" cy="1299223"/>
          </a:xfrm>
          <a:prstGeom prst="rect">
            <a:avLst/>
          </a:prstGeom>
        </p:spPr>
      </p:pic>
    </p:spTree>
    <p:extLst>
      <p:ext uri="{BB962C8B-B14F-4D97-AF65-F5344CB8AC3E}">
        <p14:creationId xmlns:p14="http://schemas.microsoft.com/office/powerpoint/2010/main" val="781996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Violett – Rubrik och innehåll">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53674350-91EE-4D03-B47E-3B14C31FBA0A}"/>
              </a:ext>
            </a:extLst>
          </p:cNvPr>
          <p:cNvSpPr>
            <a:spLocks noGrp="1"/>
          </p:cNvSpPr>
          <p:nvPr>
            <p:ph type="title" hasCustomPrompt="1"/>
          </p:nvPr>
        </p:nvSpPr>
        <p:spPr/>
        <p:txBody>
          <a:bodyPr/>
          <a:lstStyle>
            <a:lvl1pPr>
              <a:defRPr>
                <a:solidFill>
                  <a:schemeClr val="accent4"/>
                </a:solidFill>
              </a:defRPr>
            </a:lvl1pPr>
          </a:lstStyle>
          <a:p>
            <a:r>
              <a:rPr lang="sv-SE"/>
              <a:t>Rubrik</a:t>
            </a:r>
          </a:p>
        </p:txBody>
      </p:sp>
      <p:sp>
        <p:nvSpPr>
          <p:cNvPr id="3" name="Platshållare för innehåll 2">
            <a:extLst>
              <a:ext uri="{FF2B5EF4-FFF2-40B4-BE49-F238E27FC236}">
                <a16:creationId xmlns="" xmlns:a16="http://schemas.microsoft.com/office/drawing/2014/main" id="{222BA6BF-DFE5-4B7B-98BB-BB43658FF24D}"/>
              </a:ext>
            </a:extLst>
          </p:cNvPr>
          <p:cNvSpPr>
            <a:spLocks noGrp="1"/>
          </p:cNvSpPr>
          <p:nvPr>
            <p:ph idx="1"/>
          </p:nvPr>
        </p:nvSpPr>
        <p:spPr/>
        <p:txBody>
          <a:bodyPr/>
          <a:lstStyle>
            <a:lvl1pPr>
              <a:buClr>
                <a:schemeClr val="accent4"/>
              </a:buClr>
              <a:defRPr/>
            </a:lvl1pPr>
            <a:lvl2pPr>
              <a:buClr>
                <a:schemeClr val="accent4"/>
              </a:buClr>
              <a:defRPr/>
            </a:lvl2pPr>
            <a:lvl3pPr>
              <a:buClr>
                <a:schemeClr val="accent4"/>
              </a:buClr>
              <a:defRPr/>
            </a:lvl3pPr>
            <a:lvl4pPr>
              <a:buClr>
                <a:schemeClr val="accent4"/>
              </a:buClr>
              <a:defRPr/>
            </a:lvl4pPr>
            <a:lvl5pPr>
              <a:buClr>
                <a:schemeClr val="accent4"/>
              </a:buClr>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cxnSp>
        <p:nvCxnSpPr>
          <p:cNvPr id="4" name="Rak 3"/>
          <p:cNvCxnSpPr/>
          <p:nvPr userDrawn="1"/>
        </p:nvCxnSpPr>
        <p:spPr>
          <a:xfrm>
            <a:off x="486561" y="5981350"/>
            <a:ext cx="7113865" cy="8389"/>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6313" y="5219526"/>
            <a:ext cx="1448963" cy="1299223"/>
          </a:xfrm>
          <a:prstGeom prst="rect">
            <a:avLst/>
          </a:prstGeom>
        </p:spPr>
      </p:pic>
    </p:spTree>
    <p:extLst>
      <p:ext uri="{BB962C8B-B14F-4D97-AF65-F5344CB8AC3E}">
        <p14:creationId xmlns:p14="http://schemas.microsoft.com/office/powerpoint/2010/main" val="250548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Violett – Två innehållsdelar">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53674350-91EE-4D03-B47E-3B14C31FBA0A}"/>
              </a:ext>
            </a:extLst>
          </p:cNvPr>
          <p:cNvSpPr>
            <a:spLocks noGrp="1"/>
          </p:cNvSpPr>
          <p:nvPr>
            <p:ph type="title" hasCustomPrompt="1"/>
          </p:nvPr>
        </p:nvSpPr>
        <p:spPr/>
        <p:txBody>
          <a:bodyPr/>
          <a:lstStyle>
            <a:lvl1pPr>
              <a:defRPr>
                <a:solidFill>
                  <a:schemeClr val="accent4"/>
                </a:solidFill>
              </a:defRPr>
            </a:lvl1pPr>
          </a:lstStyle>
          <a:p>
            <a:r>
              <a:rPr lang="sv-SE"/>
              <a:t>Rubrik</a:t>
            </a:r>
          </a:p>
        </p:txBody>
      </p:sp>
      <p:sp>
        <p:nvSpPr>
          <p:cNvPr id="3" name="Platshållare för innehåll 2">
            <a:extLst>
              <a:ext uri="{FF2B5EF4-FFF2-40B4-BE49-F238E27FC236}">
                <a16:creationId xmlns="" xmlns:a16="http://schemas.microsoft.com/office/drawing/2014/main" id="{222BA6BF-DFE5-4B7B-98BB-BB43658FF24D}"/>
              </a:ext>
            </a:extLst>
          </p:cNvPr>
          <p:cNvSpPr>
            <a:spLocks noGrp="1"/>
          </p:cNvSpPr>
          <p:nvPr>
            <p:ph idx="1"/>
          </p:nvPr>
        </p:nvSpPr>
        <p:spPr>
          <a:xfrm>
            <a:off x="690072" y="1846097"/>
            <a:ext cx="3240316" cy="3456058"/>
          </a:xfrm>
        </p:spPr>
        <p:txBody>
          <a:bodyPr/>
          <a:lstStyle>
            <a:lvl1pPr>
              <a:buClr>
                <a:schemeClr val="accent4"/>
              </a:buClr>
              <a:defRPr/>
            </a:lvl1pPr>
            <a:lvl2pPr>
              <a:buClr>
                <a:schemeClr val="accent4"/>
              </a:buClr>
              <a:defRPr/>
            </a:lvl2pPr>
            <a:lvl3pPr>
              <a:buClr>
                <a:schemeClr val="accent4"/>
              </a:buClr>
              <a:defRPr/>
            </a:lvl3pPr>
            <a:lvl4pPr>
              <a:buClr>
                <a:schemeClr val="accent4"/>
              </a:buClr>
              <a:defRPr/>
            </a:lvl4pPr>
            <a:lvl5pPr>
              <a:buClr>
                <a:schemeClr val="accent4"/>
              </a:buClr>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2">
            <a:extLst>
              <a:ext uri="{FF2B5EF4-FFF2-40B4-BE49-F238E27FC236}">
                <a16:creationId xmlns="" xmlns:a16="http://schemas.microsoft.com/office/drawing/2014/main" id="{FD0F1450-37BC-47A6-8E5A-85AEE58820C6}"/>
              </a:ext>
            </a:extLst>
          </p:cNvPr>
          <p:cNvSpPr>
            <a:spLocks noGrp="1"/>
          </p:cNvSpPr>
          <p:nvPr>
            <p:ph idx="10"/>
          </p:nvPr>
        </p:nvSpPr>
        <p:spPr>
          <a:xfrm>
            <a:off x="4349203" y="1846097"/>
            <a:ext cx="3240316" cy="3456058"/>
          </a:xfrm>
        </p:spPr>
        <p:txBody>
          <a:bodyPr/>
          <a:lstStyle>
            <a:lvl1pPr>
              <a:buClr>
                <a:schemeClr val="accent4"/>
              </a:buClr>
              <a:defRPr/>
            </a:lvl1pPr>
            <a:lvl2pPr>
              <a:buClr>
                <a:schemeClr val="accent4"/>
              </a:buClr>
              <a:defRPr/>
            </a:lvl2pPr>
            <a:lvl3pPr>
              <a:buClr>
                <a:schemeClr val="accent4"/>
              </a:buClr>
              <a:defRPr/>
            </a:lvl3pPr>
            <a:lvl4pPr>
              <a:buClr>
                <a:schemeClr val="accent4"/>
              </a:buClr>
              <a:defRPr/>
            </a:lvl4pPr>
            <a:lvl5pPr>
              <a:buClr>
                <a:schemeClr val="accent4"/>
              </a:buClr>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cxnSp>
        <p:nvCxnSpPr>
          <p:cNvPr id="5" name="Rak 4"/>
          <p:cNvCxnSpPr/>
          <p:nvPr userDrawn="1"/>
        </p:nvCxnSpPr>
        <p:spPr>
          <a:xfrm>
            <a:off x="486561" y="5972961"/>
            <a:ext cx="7113865" cy="8389"/>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6313" y="5211137"/>
            <a:ext cx="1448963" cy="1299223"/>
          </a:xfrm>
          <a:prstGeom prst="rect">
            <a:avLst/>
          </a:prstGeom>
        </p:spPr>
      </p:pic>
    </p:spTree>
    <p:extLst>
      <p:ext uri="{BB962C8B-B14F-4D97-AF65-F5344CB8AC3E}">
        <p14:creationId xmlns:p14="http://schemas.microsoft.com/office/powerpoint/2010/main" val="2876458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Mossgrön – Rubrik och innehåll">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53674350-91EE-4D03-B47E-3B14C31FBA0A}"/>
              </a:ext>
            </a:extLst>
          </p:cNvPr>
          <p:cNvSpPr>
            <a:spLocks noGrp="1"/>
          </p:cNvSpPr>
          <p:nvPr>
            <p:ph type="title" hasCustomPrompt="1"/>
          </p:nvPr>
        </p:nvSpPr>
        <p:spPr/>
        <p:txBody>
          <a:bodyPr/>
          <a:lstStyle>
            <a:lvl1pPr>
              <a:defRPr>
                <a:solidFill>
                  <a:schemeClr val="accent5"/>
                </a:solidFill>
              </a:defRPr>
            </a:lvl1pPr>
          </a:lstStyle>
          <a:p>
            <a:r>
              <a:rPr lang="sv-SE"/>
              <a:t>Rubrik</a:t>
            </a:r>
          </a:p>
        </p:txBody>
      </p:sp>
      <p:sp>
        <p:nvSpPr>
          <p:cNvPr id="3" name="Platshållare för innehåll 2">
            <a:extLst>
              <a:ext uri="{FF2B5EF4-FFF2-40B4-BE49-F238E27FC236}">
                <a16:creationId xmlns="" xmlns:a16="http://schemas.microsoft.com/office/drawing/2014/main" id="{222BA6BF-DFE5-4B7B-98BB-BB43658FF24D}"/>
              </a:ext>
            </a:extLst>
          </p:cNvPr>
          <p:cNvSpPr>
            <a:spLocks noGrp="1"/>
          </p:cNvSpPr>
          <p:nvPr>
            <p:ph idx="1"/>
          </p:nvPr>
        </p:nvSpPr>
        <p:spPr/>
        <p:txBody>
          <a:bodyPr/>
          <a:lstStyle>
            <a:lvl1pPr>
              <a:buClr>
                <a:schemeClr val="accent5"/>
              </a:buCl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cxnSp>
        <p:nvCxnSpPr>
          <p:cNvPr id="4" name="Rak 3"/>
          <p:cNvCxnSpPr/>
          <p:nvPr userDrawn="1"/>
        </p:nvCxnSpPr>
        <p:spPr>
          <a:xfrm>
            <a:off x="486561" y="5972961"/>
            <a:ext cx="7113865" cy="8389"/>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6313" y="5211137"/>
            <a:ext cx="1448963" cy="1299223"/>
          </a:xfrm>
          <a:prstGeom prst="rect">
            <a:avLst/>
          </a:prstGeom>
        </p:spPr>
      </p:pic>
    </p:spTree>
    <p:extLst>
      <p:ext uri="{BB962C8B-B14F-4D97-AF65-F5344CB8AC3E}">
        <p14:creationId xmlns:p14="http://schemas.microsoft.com/office/powerpoint/2010/main" val="422460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 xmlns:a16="http://schemas.microsoft.com/office/drawing/2014/main" id="{7141E2C7-4CD1-4E82-9A0E-20D6E7219DA5}"/>
              </a:ext>
            </a:extLst>
          </p:cNvPr>
          <p:cNvSpPr>
            <a:spLocks noGrp="1"/>
          </p:cNvSpPr>
          <p:nvPr>
            <p:ph type="title"/>
          </p:nvPr>
        </p:nvSpPr>
        <p:spPr>
          <a:xfrm>
            <a:off x="390643" y="262766"/>
            <a:ext cx="7187163" cy="1325563"/>
          </a:xfrm>
          <a:prstGeom prst="rect">
            <a:avLst/>
          </a:prstGeom>
        </p:spPr>
        <p:txBody>
          <a:bodyPr vert="horz" lIns="0" tIns="0" rIns="0" bIns="0" rtlCol="0" anchor="b" anchorCtr="0">
            <a:noAutofit/>
          </a:bodyPr>
          <a:lstStyle/>
          <a:p>
            <a:r>
              <a:rPr lang="sv-SE"/>
              <a:t>Rubrik</a:t>
            </a:r>
          </a:p>
        </p:txBody>
      </p:sp>
      <p:sp>
        <p:nvSpPr>
          <p:cNvPr id="3" name="Platshållare för text 2">
            <a:extLst>
              <a:ext uri="{FF2B5EF4-FFF2-40B4-BE49-F238E27FC236}">
                <a16:creationId xmlns="" xmlns:a16="http://schemas.microsoft.com/office/drawing/2014/main" id="{1196400F-2A13-4211-8D37-28E38D116F8C}"/>
              </a:ext>
            </a:extLst>
          </p:cNvPr>
          <p:cNvSpPr>
            <a:spLocks noGrp="1"/>
          </p:cNvSpPr>
          <p:nvPr>
            <p:ph type="body" idx="1"/>
          </p:nvPr>
        </p:nvSpPr>
        <p:spPr>
          <a:xfrm>
            <a:off x="690072" y="1846097"/>
            <a:ext cx="6895412" cy="3456058"/>
          </a:xfrm>
          <a:prstGeom prst="rect">
            <a:avLst/>
          </a:prstGeom>
        </p:spPr>
        <p:txBody>
          <a:bodyPr vert="horz" lIns="0" tIns="0" rIns="0" bIns="0" rtlCol="0">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cxnSp>
        <p:nvCxnSpPr>
          <p:cNvPr id="10" name="Rak koppling 9">
            <a:extLst>
              <a:ext uri="{FF2B5EF4-FFF2-40B4-BE49-F238E27FC236}">
                <a16:creationId xmlns="" xmlns:a16="http://schemas.microsoft.com/office/drawing/2014/main" id="{21B03CF4-3CE5-4634-A35C-B2376DCB9166}"/>
              </a:ext>
            </a:extLst>
          </p:cNvPr>
          <p:cNvCxnSpPr/>
          <p:nvPr/>
        </p:nvCxnSpPr>
        <p:spPr>
          <a:xfrm>
            <a:off x="429947" y="5967482"/>
            <a:ext cx="7147859"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2" name="Bildobjekt 11">
            <a:extLst>
              <a:ext uri="{FF2B5EF4-FFF2-40B4-BE49-F238E27FC236}">
                <a16:creationId xmlns="" xmlns:a16="http://schemas.microsoft.com/office/drawing/2014/main" id="{498C3DEF-FDA1-4422-A964-0D20CB4C4AE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933837" y="5403745"/>
            <a:ext cx="787496" cy="883189"/>
          </a:xfrm>
          <a:prstGeom prst="rect">
            <a:avLst/>
          </a:prstGeom>
        </p:spPr>
      </p:pic>
      <p:sp>
        <p:nvSpPr>
          <p:cNvPr id="5" name="Rektangel 4"/>
          <p:cNvSpPr/>
          <p:nvPr/>
        </p:nvSpPr>
        <p:spPr>
          <a:xfrm>
            <a:off x="7860484" y="5318620"/>
            <a:ext cx="922789" cy="10402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b="1" dirty="0" smtClean="0"/>
          </a:p>
        </p:txBody>
      </p:sp>
      <p:pic>
        <p:nvPicPr>
          <p:cNvPr id="9" name="Bildobjekt 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636313" y="5219526"/>
            <a:ext cx="1448963" cy="1299223"/>
          </a:xfrm>
          <a:prstGeom prst="rect">
            <a:avLst/>
          </a:prstGeom>
        </p:spPr>
      </p:pic>
    </p:spTree>
    <p:extLst>
      <p:ext uri="{BB962C8B-B14F-4D97-AF65-F5344CB8AC3E}">
        <p14:creationId xmlns:p14="http://schemas.microsoft.com/office/powerpoint/2010/main" val="1869493042"/>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576072" rtl="0" eaLnBrk="1" latinLnBrk="0" hangingPunct="1">
        <a:lnSpc>
          <a:spcPct val="90000"/>
        </a:lnSpc>
        <a:spcBef>
          <a:spcPct val="0"/>
        </a:spcBef>
        <a:buNone/>
        <a:defRPr sz="3800" b="1" kern="1200">
          <a:solidFill>
            <a:schemeClr val="accent1"/>
          </a:solidFill>
          <a:latin typeface="+mj-lt"/>
          <a:ea typeface="+mj-ea"/>
          <a:cs typeface="+mj-cs"/>
        </a:defRPr>
      </a:lvl1pPr>
    </p:titleStyle>
    <p:bodyStyle>
      <a:lvl1pPr marL="229029" indent="-229029" algn="l" defTabSz="576072" rtl="0" eaLnBrk="1" latinLnBrk="0" hangingPunct="1">
        <a:lnSpc>
          <a:spcPts val="2268"/>
        </a:lnSpc>
        <a:spcBef>
          <a:spcPts val="504"/>
        </a:spcBef>
        <a:buClr>
          <a:schemeClr val="accent1"/>
        </a:buClr>
        <a:buFont typeface="Arial" panose="020B0604020202020204" pitchFamily="34" charset="0"/>
        <a:buChar char="●"/>
        <a:defRPr sz="2000" b="0" kern="1200">
          <a:solidFill>
            <a:schemeClr val="tx1"/>
          </a:solidFill>
          <a:latin typeface="+mn-lt"/>
          <a:ea typeface="+mn-ea"/>
          <a:cs typeface="+mn-cs"/>
        </a:defRPr>
      </a:lvl1pPr>
      <a:lvl2pPr marL="395050" indent="-161020" algn="l" defTabSz="576072" rtl="0" eaLnBrk="1" latinLnBrk="0" hangingPunct="1">
        <a:lnSpc>
          <a:spcPts val="2268"/>
        </a:lnSpc>
        <a:spcBef>
          <a:spcPts val="0"/>
        </a:spcBef>
        <a:buClr>
          <a:schemeClr val="accent1"/>
        </a:buClr>
        <a:buFont typeface="Arial" panose="020B0604020202020204" pitchFamily="34" charset="0"/>
        <a:buChar char="˗"/>
        <a:defRPr sz="1500" kern="1200">
          <a:solidFill>
            <a:schemeClr val="tx1"/>
          </a:solidFill>
          <a:latin typeface="+mn-lt"/>
          <a:ea typeface="+mn-ea"/>
          <a:cs typeface="+mn-cs"/>
        </a:defRPr>
      </a:lvl2pPr>
      <a:lvl3pPr marL="395050" indent="-161020" algn="l" defTabSz="576072" rtl="0" eaLnBrk="1" latinLnBrk="0" hangingPunct="1">
        <a:lnSpc>
          <a:spcPts val="2268"/>
        </a:lnSpc>
        <a:spcBef>
          <a:spcPts val="0"/>
        </a:spcBef>
        <a:buClr>
          <a:schemeClr val="accent1"/>
        </a:buClr>
        <a:buFont typeface="Arial" panose="020B0604020202020204" pitchFamily="34" charset="0"/>
        <a:buChar char="˗"/>
        <a:defRPr sz="1500" kern="1200">
          <a:solidFill>
            <a:schemeClr val="tx1"/>
          </a:solidFill>
          <a:latin typeface="+mn-lt"/>
          <a:ea typeface="+mn-ea"/>
          <a:cs typeface="+mn-cs"/>
        </a:defRPr>
      </a:lvl3pPr>
      <a:lvl4pPr marL="395050" indent="-161020" algn="l" defTabSz="576072" rtl="0" eaLnBrk="1" latinLnBrk="0" hangingPunct="1">
        <a:lnSpc>
          <a:spcPts val="2268"/>
        </a:lnSpc>
        <a:spcBef>
          <a:spcPts val="0"/>
        </a:spcBef>
        <a:buClr>
          <a:schemeClr val="accent1"/>
        </a:buClr>
        <a:buFont typeface="Arial" panose="020B0604020202020204" pitchFamily="34" charset="0"/>
        <a:buChar char="˗"/>
        <a:defRPr sz="1500" kern="1200">
          <a:solidFill>
            <a:schemeClr val="tx1"/>
          </a:solidFill>
          <a:latin typeface="+mn-lt"/>
          <a:ea typeface="+mn-ea"/>
          <a:cs typeface="+mn-cs"/>
        </a:defRPr>
      </a:lvl4pPr>
      <a:lvl5pPr marL="395050" indent="-161020" algn="l" defTabSz="576072" rtl="0" eaLnBrk="1" latinLnBrk="0" hangingPunct="1">
        <a:lnSpc>
          <a:spcPts val="2268"/>
        </a:lnSpc>
        <a:spcBef>
          <a:spcPts val="0"/>
        </a:spcBef>
        <a:buClr>
          <a:schemeClr val="accent1"/>
        </a:buClr>
        <a:buFont typeface="Arial" panose="020B0604020202020204" pitchFamily="34" charset="0"/>
        <a:buChar char="˗"/>
        <a:defRPr sz="1500" kern="1200">
          <a:solidFill>
            <a:schemeClr val="tx1"/>
          </a:solidFill>
          <a:latin typeface="+mn-lt"/>
          <a:ea typeface="+mn-ea"/>
          <a:cs typeface="+mn-cs"/>
        </a:defRPr>
      </a:lvl5pPr>
      <a:lvl6pPr marL="1584198" indent="-144018" algn="l" defTabSz="576072" rtl="0" eaLnBrk="1" latinLnBrk="0" hangingPunct="1">
        <a:lnSpc>
          <a:spcPct val="90000"/>
        </a:lnSpc>
        <a:spcBef>
          <a:spcPts val="315"/>
        </a:spcBef>
        <a:buFont typeface="Arial" panose="020B0604020202020204" pitchFamily="34" charset="0"/>
        <a:buChar char="•"/>
        <a:defRPr sz="1100" kern="1200">
          <a:solidFill>
            <a:schemeClr val="tx1"/>
          </a:solidFill>
          <a:latin typeface="+mn-lt"/>
          <a:ea typeface="+mn-ea"/>
          <a:cs typeface="+mn-cs"/>
        </a:defRPr>
      </a:lvl6pPr>
      <a:lvl7pPr marL="1872234" indent="-144018" algn="l" defTabSz="576072" rtl="0" eaLnBrk="1" latinLnBrk="0" hangingPunct="1">
        <a:lnSpc>
          <a:spcPct val="90000"/>
        </a:lnSpc>
        <a:spcBef>
          <a:spcPts val="315"/>
        </a:spcBef>
        <a:buFont typeface="Arial" panose="020B0604020202020204" pitchFamily="34" charset="0"/>
        <a:buChar char="•"/>
        <a:defRPr sz="1100" kern="1200">
          <a:solidFill>
            <a:schemeClr val="tx1"/>
          </a:solidFill>
          <a:latin typeface="+mn-lt"/>
          <a:ea typeface="+mn-ea"/>
          <a:cs typeface="+mn-cs"/>
        </a:defRPr>
      </a:lvl7pPr>
      <a:lvl8pPr marL="2160270" indent="-144018" algn="l" defTabSz="576072" rtl="0" eaLnBrk="1" latinLnBrk="0" hangingPunct="1">
        <a:lnSpc>
          <a:spcPct val="90000"/>
        </a:lnSpc>
        <a:spcBef>
          <a:spcPts val="315"/>
        </a:spcBef>
        <a:buFont typeface="Arial" panose="020B0604020202020204" pitchFamily="34" charset="0"/>
        <a:buChar char="•"/>
        <a:defRPr sz="1100" kern="1200">
          <a:solidFill>
            <a:schemeClr val="tx1"/>
          </a:solidFill>
          <a:latin typeface="+mn-lt"/>
          <a:ea typeface="+mn-ea"/>
          <a:cs typeface="+mn-cs"/>
        </a:defRPr>
      </a:lvl8pPr>
      <a:lvl9pPr marL="2448306" indent="-144018" algn="l" defTabSz="576072" rtl="0" eaLnBrk="1" latinLnBrk="0" hangingPunct="1">
        <a:lnSpc>
          <a:spcPct val="90000"/>
        </a:lnSpc>
        <a:spcBef>
          <a:spcPts val="315"/>
        </a:spcBef>
        <a:buFont typeface="Arial" panose="020B0604020202020204" pitchFamily="34" charset="0"/>
        <a:buChar char="•"/>
        <a:defRPr sz="1100" kern="1200">
          <a:solidFill>
            <a:schemeClr val="tx1"/>
          </a:solidFill>
          <a:latin typeface="+mn-lt"/>
          <a:ea typeface="+mn-ea"/>
          <a:cs typeface="+mn-cs"/>
        </a:defRPr>
      </a:lvl9pPr>
    </p:bodyStyle>
    <p:otherStyle>
      <a:defPPr>
        <a:defRPr lang="sv-SE"/>
      </a:defPPr>
      <a:lvl1pPr marL="0" algn="l" defTabSz="576072" rtl="0" eaLnBrk="1" latinLnBrk="0" hangingPunct="1">
        <a:defRPr sz="1100" kern="1200">
          <a:solidFill>
            <a:schemeClr val="tx1"/>
          </a:solidFill>
          <a:latin typeface="+mn-lt"/>
          <a:ea typeface="+mn-ea"/>
          <a:cs typeface="+mn-cs"/>
        </a:defRPr>
      </a:lvl1pPr>
      <a:lvl2pPr marL="288036" algn="l" defTabSz="576072" rtl="0" eaLnBrk="1" latinLnBrk="0" hangingPunct="1">
        <a:defRPr sz="1100" kern="1200">
          <a:solidFill>
            <a:schemeClr val="tx1"/>
          </a:solidFill>
          <a:latin typeface="+mn-lt"/>
          <a:ea typeface="+mn-ea"/>
          <a:cs typeface="+mn-cs"/>
        </a:defRPr>
      </a:lvl2pPr>
      <a:lvl3pPr marL="576072" algn="l" defTabSz="576072" rtl="0" eaLnBrk="1" latinLnBrk="0" hangingPunct="1">
        <a:defRPr sz="1100" kern="1200">
          <a:solidFill>
            <a:schemeClr val="tx1"/>
          </a:solidFill>
          <a:latin typeface="+mn-lt"/>
          <a:ea typeface="+mn-ea"/>
          <a:cs typeface="+mn-cs"/>
        </a:defRPr>
      </a:lvl3pPr>
      <a:lvl4pPr marL="864108" algn="l" defTabSz="576072" rtl="0" eaLnBrk="1" latinLnBrk="0" hangingPunct="1">
        <a:defRPr sz="1100" kern="1200">
          <a:solidFill>
            <a:schemeClr val="tx1"/>
          </a:solidFill>
          <a:latin typeface="+mn-lt"/>
          <a:ea typeface="+mn-ea"/>
          <a:cs typeface="+mn-cs"/>
        </a:defRPr>
      </a:lvl4pPr>
      <a:lvl5pPr marL="1152144" algn="l" defTabSz="576072" rtl="0" eaLnBrk="1" latinLnBrk="0" hangingPunct="1">
        <a:defRPr sz="1100" kern="1200">
          <a:solidFill>
            <a:schemeClr val="tx1"/>
          </a:solidFill>
          <a:latin typeface="+mn-lt"/>
          <a:ea typeface="+mn-ea"/>
          <a:cs typeface="+mn-cs"/>
        </a:defRPr>
      </a:lvl5pPr>
      <a:lvl6pPr marL="1440180" algn="l" defTabSz="576072" rtl="0" eaLnBrk="1" latinLnBrk="0" hangingPunct="1">
        <a:defRPr sz="1100" kern="1200">
          <a:solidFill>
            <a:schemeClr val="tx1"/>
          </a:solidFill>
          <a:latin typeface="+mn-lt"/>
          <a:ea typeface="+mn-ea"/>
          <a:cs typeface="+mn-cs"/>
        </a:defRPr>
      </a:lvl6pPr>
      <a:lvl7pPr marL="1728216" algn="l" defTabSz="576072" rtl="0" eaLnBrk="1" latinLnBrk="0" hangingPunct="1">
        <a:defRPr sz="1100" kern="1200">
          <a:solidFill>
            <a:schemeClr val="tx1"/>
          </a:solidFill>
          <a:latin typeface="+mn-lt"/>
          <a:ea typeface="+mn-ea"/>
          <a:cs typeface="+mn-cs"/>
        </a:defRPr>
      </a:lvl7pPr>
      <a:lvl8pPr marL="2016252" algn="l" defTabSz="576072" rtl="0" eaLnBrk="1" latinLnBrk="0" hangingPunct="1">
        <a:defRPr sz="1100" kern="1200">
          <a:solidFill>
            <a:schemeClr val="tx1"/>
          </a:solidFill>
          <a:latin typeface="+mn-lt"/>
          <a:ea typeface="+mn-ea"/>
          <a:cs typeface="+mn-cs"/>
        </a:defRPr>
      </a:lvl8pPr>
      <a:lvl9pPr marL="2304288" algn="l" defTabSz="576072" rtl="0" eaLnBrk="1" latinLnBrk="0" hangingPunct="1">
        <a:defRPr sz="1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orl.registercentrum.s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HRF 2019-11-16</a:t>
            </a:r>
            <a:endParaRPr lang="sv-SE" dirty="0"/>
          </a:p>
        </p:txBody>
      </p:sp>
    </p:spTree>
    <p:extLst>
      <p:ext uri="{BB962C8B-B14F-4D97-AF65-F5344CB8AC3E}">
        <p14:creationId xmlns:p14="http://schemas.microsoft.com/office/powerpoint/2010/main" val="3789461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196752"/>
            <a:ext cx="6084168" cy="4994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ubrik 1"/>
          <p:cNvSpPr>
            <a:spLocks noGrp="1"/>
          </p:cNvSpPr>
          <p:nvPr>
            <p:ph type="title"/>
          </p:nvPr>
        </p:nvSpPr>
        <p:spPr/>
        <p:txBody>
          <a:bodyPr/>
          <a:lstStyle/>
          <a:p>
            <a:r>
              <a:rPr lang="sv-SE" dirty="0" smtClean="0"/>
              <a:t>Överbeläggningar</a:t>
            </a:r>
            <a:endParaRPr lang="sv-SE" dirty="0"/>
          </a:p>
        </p:txBody>
      </p:sp>
    </p:spTree>
    <p:extLst>
      <p:ext uri="{BB962C8B-B14F-4D97-AF65-F5344CB8AC3E}">
        <p14:creationId xmlns:p14="http://schemas.microsoft.com/office/powerpoint/2010/main" val="208056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Nämndens ansvar</a:t>
            </a:r>
            <a:endParaRPr lang="sv-SE" dirty="0"/>
          </a:p>
        </p:txBody>
      </p:sp>
      <p:sp>
        <p:nvSpPr>
          <p:cNvPr id="3" name="Platshållare för innehåll 2"/>
          <p:cNvSpPr>
            <a:spLocks noGrp="1"/>
          </p:cNvSpPr>
          <p:nvPr>
            <p:ph idx="1"/>
          </p:nvPr>
        </p:nvSpPr>
        <p:spPr>
          <a:xfrm>
            <a:off x="690071" y="1846097"/>
            <a:ext cx="7578165" cy="3456058"/>
          </a:xfrm>
        </p:spPr>
        <p:txBody>
          <a:bodyPr>
            <a:normAutofit/>
          </a:bodyPr>
          <a:lstStyle/>
          <a:p>
            <a:pPr>
              <a:lnSpc>
                <a:spcPct val="100000"/>
              </a:lnSpc>
            </a:pPr>
            <a:r>
              <a:rPr lang="sv-SE" sz="2400" dirty="0" smtClean="0"/>
              <a:t>Tillvarata </a:t>
            </a:r>
            <a:r>
              <a:rPr lang="sv-SE" sz="2400" dirty="0"/>
              <a:t>de synergier som ligger i att samverka i hela regionen mellan de </a:t>
            </a:r>
            <a:r>
              <a:rPr lang="sv-SE" sz="2400" dirty="0" smtClean="0"/>
              <a:t>olika huvudmännen</a:t>
            </a:r>
          </a:p>
          <a:p>
            <a:pPr>
              <a:lnSpc>
                <a:spcPct val="100000"/>
              </a:lnSpc>
            </a:pPr>
            <a:r>
              <a:rPr lang="sv-SE" sz="2400" dirty="0" smtClean="0"/>
              <a:t>Öka </a:t>
            </a:r>
            <a:r>
              <a:rPr lang="sv-SE" sz="2400" dirty="0"/>
              <a:t>effektivitet inom berörda </a:t>
            </a:r>
            <a:r>
              <a:rPr lang="sv-SE" sz="2400" dirty="0" smtClean="0"/>
              <a:t>verksamheter</a:t>
            </a:r>
          </a:p>
          <a:p>
            <a:pPr>
              <a:lnSpc>
                <a:spcPct val="100000"/>
              </a:lnSpc>
            </a:pPr>
            <a:r>
              <a:rPr lang="sv-SE" sz="2400" dirty="0" smtClean="0"/>
              <a:t>Förbättra </a:t>
            </a:r>
            <a:r>
              <a:rPr lang="sv-SE" sz="2400" dirty="0"/>
              <a:t>kvaliteten inom berörda </a:t>
            </a:r>
            <a:r>
              <a:rPr lang="sv-SE" sz="2400" dirty="0" smtClean="0"/>
              <a:t>verksamheter</a:t>
            </a:r>
          </a:p>
          <a:p>
            <a:pPr>
              <a:lnSpc>
                <a:spcPct val="100000"/>
              </a:lnSpc>
            </a:pPr>
            <a:r>
              <a:rPr lang="sv-SE" sz="2400" dirty="0" smtClean="0"/>
              <a:t>Skapa </a:t>
            </a:r>
            <a:r>
              <a:rPr lang="sv-SE" sz="2400" dirty="0"/>
              <a:t>en region med så likvärdig service som möjligt inom berörda områden</a:t>
            </a:r>
          </a:p>
        </p:txBody>
      </p:sp>
    </p:spTree>
    <p:extLst>
      <p:ext uri="{BB962C8B-B14F-4D97-AF65-F5344CB8AC3E}">
        <p14:creationId xmlns:p14="http://schemas.microsoft.com/office/powerpoint/2010/main" val="195183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Nämndens ansvarsområde</a:t>
            </a:r>
            <a:endParaRPr lang="sv-SE" dirty="0"/>
          </a:p>
        </p:txBody>
      </p:sp>
      <p:sp>
        <p:nvSpPr>
          <p:cNvPr id="3" name="Platshållare för innehåll 2"/>
          <p:cNvSpPr>
            <a:spLocks noGrp="1"/>
          </p:cNvSpPr>
          <p:nvPr>
            <p:ph idx="1"/>
          </p:nvPr>
        </p:nvSpPr>
        <p:spPr>
          <a:xfrm>
            <a:off x="690072" y="1846097"/>
            <a:ext cx="7842368" cy="3456058"/>
          </a:xfrm>
        </p:spPr>
        <p:txBody>
          <a:bodyPr>
            <a:normAutofit/>
          </a:bodyPr>
          <a:lstStyle/>
          <a:p>
            <a:pPr marL="0" indent="0">
              <a:lnSpc>
                <a:spcPct val="100000"/>
              </a:lnSpc>
              <a:buNone/>
            </a:pPr>
            <a:r>
              <a:rPr lang="sv-SE" dirty="0" smtClean="0"/>
              <a:t>Samverkan </a:t>
            </a:r>
            <a:r>
              <a:rPr lang="sv-SE" dirty="0"/>
              <a:t>kring:</a:t>
            </a:r>
          </a:p>
          <a:p>
            <a:pPr marL="0" indent="0">
              <a:lnSpc>
                <a:spcPct val="100000"/>
              </a:lnSpc>
              <a:buNone/>
            </a:pPr>
            <a:r>
              <a:rPr lang="sv-SE" dirty="0"/>
              <a:t>- Barn och unga som behöver särskilt stöd</a:t>
            </a:r>
            <a:br>
              <a:rPr lang="sv-SE" dirty="0"/>
            </a:br>
            <a:r>
              <a:rPr lang="sv-SE" dirty="0"/>
              <a:t>- Riskbruk, missbruks- och beroendevård </a:t>
            </a:r>
            <a:br>
              <a:rPr lang="sv-SE" dirty="0"/>
            </a:br>
            <a:r>
              <a:rPr lang="sv-SE" dirty="0"/>
              <a:t>- Äldre</a:t>
            </a:r>
            <a:br>
              <a:rPr lang="sv-SE" dirty="0"/>
            </a:br>
            <a:r>
              <a:rPr lang="sv-SE" dirty="0"/>
              <a:t>- Personer med funktionsnedsättning</a:t>
            </a:r>
            <a:br>
              <a:rPr lang="sv-SE" dirty="0"/>
            </a:br>
            <a:r>
              <a:rPr lang="sv-SE" dirty="0"/>
              <a:t>- Personer med psykisk ohälsa och sjukdom</a:t>
            </a:r>
          </a:p>
        </p:txBody>
      </p:sp>
    </p:spTree>
    <p:extLst>
      <p:ext uri="{BB962C8B-B14F-4D97-AF65-F5344CB8AC3E}">
        <p14:creationId xmlns:p14="http://schemas.microsoft.com/office/powerpoint/2010/main" val="2485777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0643" y="446586"/>
            <a:ext cx="8228817" cy="688111"/>
          </a:xfrm>
        </p:spPr>
        <p:txBody>
          <a:bodyPr/>
          <a:lstStyle/>
          <a:p>
            <a:r>
              <a:rPr lang="sv-SE" b="0" dirty="0"/>
              <a:t>Sörmland - Utprovning av </a:t>
            </a:r>
            <a:r>
              <a:rPr lang="sv-SE" b="0" dirty="0" smtClean="0"/>
              <a:t>hörapparat</a:t>
            </a:r>
            <a:endParaRPr lang="sv-SE" dirty="0"/>
          </a:p>
        </p:txBody>
      </p:sp>
      <p:sp>
        <p:nvSpPr>
          <p:cNvPr id="3" name="Platshållare för innehåll 2"/>
          <p:cNvSpPr>
            <a:spLocks noGrp="1"/>
          </p:cNvSpPr>
          <p:nvPr>
            <p:ph idx="1"/>
          </p:nvPr>
        </p:nvSpPr>
        <p:spPr>
          <a:xfrm rot="10800000" flipV="1">
            <a:off x="690072" y="5302153"/>
            <a:ext cx="7419026" cy="340190"/>
          </a:xfrm>
        </p:spPr>
        <p:txBody>
          <a:bodyPr/>
          <a:lstStyle/>
          <a:p>
            <a:pPr marL="0" indent="0">
              <a:buNone/>
            </a:pPr>
            <a:r>
              <a:rPr lang="sv-SE" sz="1800" dirty="0"/>
              <a:t>Andel väntande patienter som väntat 90 dagar eller kortare på en operation/åtgärd i specialiserad vård, per månad.</a:t>
            </a:r>
          </a:p>
        </p:txBody>
      </p:sp>
      <p:sp>
        <p:nvSpPr>
          <p:cNvPr id="4" name="Platshållare för innehåll 3"/>
          <p:cNvSpPr>
            <a:spLocks noGrp="1"/>
          </p:cNvSpPr>
          <p:nvPr>
            <p:ph idx="10"/>
          </p:nvPr>
        </p:nvSpPr>
        <p:spPr/>
        <p:txBody>
          <a:bodyPr/>
          <a:lstStyle/>
          <a:p>
            <a:endParaRPr lang="sv-SE" dirty="0"/>
          </a:p>
        </p:txBody>
      </p:sp>
      <p:pic>
        <p:nvPicPr>
          <p:cNvPr id="1026" name="Picture 2" descr="C:\Users\jacosan\Downloads\chart.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104" y="1990650"/>
            <a:ext cx="8024037" cy="3343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383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Hur länge har man </a:t>
            </a:r>
            <a:r>
              <a:rPr lang="sv-SE" dirty="0" smtClean="0"/>
              <a:t>väntat på utprovning?</a:t>
            </a:r>
            <a:endParaRPr lang="sv-SE" dirty="0"/>
          </a:p>
        </p:txBody>
      </p:sp>
      <p:sp>
        <p:nvSpPr>
          <p:cNvPr id="4" name="Platshållare för innehåll 3"/>
          <p:cNvSpPr>
            <a:spLocks noGrp="1"/>
          </p:cNvSpPr>
          <p:nvPr>
            <p:ph idx="10"/>
          </p:nvPr>
        </p:nvSpPr>
        <p:spPr>
          <a:xfrm>
            <a:off x="822251" y="1846097"/>
            <a:ext cx="6767268" cy="3456058"/>
          </a:xfrm>
        </p:spPr>
        <p:txBody>
          <a:bodyPr/>
          <a:lstStyle/>
          <a:p>
            <a:pPr fontAlgn="base"/>
            <a:r>
              <a:rPr lang="sv-SE" b="1" dirty="0" smtClean="0"/>
              <a:t>0-30 dagar, 216 st </a:t>
            </a:r>
            <a:r>
              <a:rPr lang="sv-SE" i="1" dirty="0" smtClean="0"/>
              <a:t>(</a:t>
            </a:r>
            <a:r>
              <a:rPr lang="sv-SE" i="1" dirty="0"/>
              <a:t>52,2%)</a:t>
            </a:r>
            <a:endParaRPr lang="sv-SE" dirty="0"/>
          </a:p>
          <a:p>
            <a:pPr fontAlgn="base"/>
            <a:r>
              <a:rPr lang="sv-SE" b="1" dirty="0"/>
              <a:t>31-60 </a:t>
            </a:r>
            <a:r>
              <a:rPr lang="sv-SE" b="1" dirty="0" smtClean="0"/>
              <a:t>dagar, 120 st </a:t>
            </a:r>
            <a:r>
              <a:rPr lang="sv-SE" i="1" dirty="0" smtClean="0"/>
              <a:t>(</a:t>
            </a:r>
            <a:r>
              <a:rPr lang="sv-SE" i="1" dirty="0"/>
              <a:t>29%)</a:t>
            </a:r>
            <a:endParaRPr lang="sv-SE" dirty="0"/>
          </a:p>
          <a:p>
            <a:pPr fontAlgn="base"/>
            <a:r>
              <a:rPr lang="sv-SE" b="1" dirty="0"/>
              <a:t>61-90 </a:t>
            </a:r>
            <a:r>
              <a:rPr lang="sv-SE" b="1" dirty="0" smtClean="0"/>
              <a:t>dagar, 57 st </a:t>
            </a:r>
            <a:r>
              <a:rPr lang="sv-SE" i="1" dirty="0" smtClean="0"/>
              <a:t>(</a:t>
            </a:r>
            <a:r>
              <a:rPr lang="sv-SE" i="1" dirty="0"/>
              <a:t>13,8%)</a:t>
            </a:r>
            <a:endParaRPr lang="sv-SE" dirty="0"/>
          </a:p>
          <a:p>
            <a:pPr fontAlgn="base"/>
            <a:r>
              <a:rPr lang="sv-SE" b="1" dirty="0"/>
              <a:t>Längre än 90 </a:t>
            </a:r>
            <a:r>
              <a:rPr lang="sv-SE" b="1" dirty="0" smtClean="0"/>
              <a:t>dagar, 21 st </a:t>
            </a:r>
            <a:r>
              <a:rPr lang="sv-SE" i="1" dirty="0" smtClean="0"/>
              <a:t>(</a:t>
            </a:r>
            <a:r>
              <a:rPr lang="sv-SE" i="1" dirty="0"/>
              <a:t>5,1%)</a:t>
            </a:r>
            <a:endParaRPr lang="sv-SE" dirty="0"/>
          </a:p>
          <a:p>
            <a:endParaRPr lang="sv-SE" dirty="0"/>
          </a:p>
        </p:txBody>
      </p:sp>
    </p:spTree>
    <p:extLst>
      <p:ext uri="{BB962C8B-B14F-4D97-AF65-F5344CB8AC3E}">
        <p14:creationId xmlns:p14="http://schemas.microsoft.com/office/powerpoint/2010/main" val="974426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4" name="Platshållare för innehåll 3"/>
          <p:cNvSpPr>
            <a:spLocks noGrp="1"/>
          </p:cNvSpPr>
          <p:nvPr>
            <p:ph idx="10"/>
          </p:nvPr>
        </p:nvSpPr>
        <p:spPr>
          <a:xfrm>
            <a:off x="965915" y="1846097"/>
            <a:ext cx="6623604" cy="3456058"/>
          </a:xfrm>
        </p:spPr>
        <p:txBody>
          <a:bodyPr/>
          <a:lstStyle/>
          <a:p>
            <a:r>
              <a:rPr lang="sv-SE" dirty="0" smtClean="0">
                <a:hlinkClick r:id="rId2"/>
              </a:rPr>
              <a:t>Kvalitetsregister</a:t>
            </a:r>
            <a:endParaRPr lang="sv-SE" dirty="0"/>
          </a:p>
        </p:txBody>
      </p:sp>
    </p:spTree>
    <p:extLst>
      <p:ext uri="{BB962C8B-B14F-4D97-AF65-F5344CB8AC3E}">
        <p14:creationId xmlns:p14="http://schemas.microsoft.com/office/powerpoint/2010/main" val="4086084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69378" y="170121"/>
            <a:ext cx="7187163" cy="617222"/>
          </a:xfrm>
        </p:spPr>
        <p:txBody>
          <a:bodyPr/>
          <a:lstStyle/>
          <a:p>
            <a:r>
              <a:rPr lang="sv-SE" dirty="0" smtClean="0"/>
              <a:t>Vems ansvar är det?</a:t>
            </a:r>
            <a:endParaRPr lang="sv-SE" dirty="0"/>
          </a:p>
        </p:txBody>
      </p:sp>
      <p:sp>
        <p:nvSpPr>
          <p:cNvPr id="3" name="Platshållare för innehåll 2"/>
          <p:cNvSpPr>
            <a:spLocks noGrp="1"/>
          </p:cNvSpPr>
          <p:nvPr>
            <p:ph idx="1"/>
          </p:nvPr>
        </p:nvSpPr>
        <p:spPr>
          <a:xfrm>
            <a:off x="690071" y="964019"/>
            <a:ext cx="7681296" cy="4586176"/>
          </a:xfrm>
        </p:spPr>
        <p:txBody>
          <a:bodyPr/>
          <a:lstStyle/>
          <a:p>
            <a:pPr marL="0" indent="0">
              <a:buNone/>
            </a:pPr>
            <a:r>
              <a:rPr lang="sv-SE" sz="1600" b="1" dirty="0" smtClean="0"/>
              <a:t>Regionens ansvar:</a:t>
            </a:r>
          </a:p>
          <a:p>
            <a:r>
              <a:rPr lang="sv-SE" sz="1600" dirty="0" smtClean="0"/>
              <a:t>Bedömning av hörsel</a:t>
            </a:r>
          </a:p>
          <a:p>
            <a:r>
              <a:rPr lang="sv-SE" sz="1600" dirty="0" smtClean="0"/>
              <a:t>Hörselvård (ex utprovning av hörapparat, service av hörapparat)</a:t>
            </a:r>
          </a:p>
          <a:p>
            <a:r>
              <a:rPr lang="sv-SE" sz="1600" dirty="0" smtClean="0"/>
              <a:t>Service- </a:t>
            </a:r>
            <a:r>
              <a:rPr lang="sv-SE" sz="1600" dirty="0"/>
              <a:t>och reparationskostnader orsakade av normalt </a:t>
            </a:r>
            <a:r>
              <a:rPr lang="sv-SE" sz="1600" dirty="0" smtClean="0"/>
              <a:t>slitage</a:t>
            </a:r>
          </a:p>
          <a:p>
            <a:pPr>
              <a:lnSpc>
                <a:spcPct val="100000"/>
              </a:lnSpc>
            </a:pPr>
            <a:r>
              <a:rPr lang="sv-SE" sz="1600" dirty="0" smtClean="0"/>
              <a:t>Ansvaret </a:t>
            </a:r>
            <a:r>
              <a:rPr lang="sv-SE" sz="1600" dirty="0"/>
              <a:t>avgränsas till den typ av hörhjälpmedel som är individuellt utprovade och/eller kräver särskild kompetens för bedömning och </a:t>
            </a:r>
            <a:r>
              <a:rPr lang="sv-SE" sz="1600" dirty="0" smtClean="0"/>
              <a:t>utprovning</a:t>
            </a:r>
            <a:br>
              <a:rPr lang="sv-SE" sz="1600" dirty="0" smtClean="0"/>
            </a:br>
            <a:endParaRPr lang="sv-SE" sz="800" dirty="0" smtClean="0"/>
          </a:p>
          <a:p>
            <a:pPr marL="0" indent="0">
              <a:buNone/>
            </a:pPr>
            <a:r>
              <a:rPr lang="sv-SE" sz="1600" b="1" dirty="0" smtClean="0"/>
              <a:t>Individens ansvar:</a:t>
            </a:r>
          </a:p>
          <a:p>
            <a:pPr>
              <a:lnSpc>
                <a:spcPct val="100000"/>
              </a:lnSpc>
            </a:pPr>
            <a:r>
              <a:rPr lang="sv-SE" sz="1600" dirty="0" smtClean="0"/>
              <a:t>Sköta hörapparat och andra hörselhjälpmedel på korrekt sätt</a:t>
            </a:r>
            <a:br>
              <a:rPr lang="sv-SE" sz="1600" dirty="0" smtClean="0"/>
            </a:br>
            <a:endParaRPr lang="sv-SE" sz="800" dirty="0" smtClean="0"/>
          </a:p>
          <a:p>
            <a:pPr marL="0" indent="0">
              <a:buNone/>
            </a:pPr>
            <a:r>
              <a:rPr lang="sv-SE" sz="1600" b="1" dirty="0" smtClean="0"/>
              <a:t>Kommunens ansvar:</a:t>
            </a:r>
          </a:p>
          <a:p>
            <a:r>
              <a:rPr lang="sv-SE" sz="1600" dirty="0" smtClean="0"/>
              <a:t>Om individen inte själv har förmåga att sköta hörappareten eller annat hörselhjälpmedel ska kommunen enligt Socialtjänstlagen ge stöd i detta </a:t>
            </a:r>
          </a:p>
          <a:p>
            <a:r>
              <a:rPr lang="sv-SE" sz="1600" dirty="0" smtClean="0"/>
              <a:t>På särskilt boende har kommunen även ansvar utifrån Hälso- och sjukvårdslagen</a:t>
            </a:r>
            <a:endParaRPr lang="sv-SE" sz="1600" dirty="0"/>
          </a:p>
        </p:txBody>
      </p:sp>
    </p:spTree>
    <p:extLst>
      <p:ext uri="{BB962C8B-B14F-4D97-AF65-F5344CB8AC3E}">
        <p14:creationId xmlns:p14="http://schemas.microsoft.com/office/powerpoint/2010/main" val="3654799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0643" y="262767"/>
            <a:ext cx="7187163" cy="651634"/>
          </a:xfrm>
        </p:spPr>
        <p:txBody>
          <a:bodyPr/>
          <a:lstStyle/>
          <a:p>
            <a:pPr marL="0" indent="0"/>
            <a:r>
              <a:rPr lang="sv-SE" sz="4000" dirty="0"/>
              <a:t>NSVs ansvar: </a:t>
            </a:r>
            <a:endParaRPr lang="sv-SE" dirty="0"/>
          </a:p>
        </p:txBody>
      </p:sp>
      <p:sp>
        <p:nvSpPr>
          <p:cNvPr id="3" name="Platshållare för innehåll 2"/>
          <p:cNvSpPr>
            <a:spLocks noGrp="1"/>
          </p:cNvSpPr>
          <p:nvPr>
            <p:ph idx="1"/>
          </p:nvPr>
        </p:nvSpPr>
        <p:spPr>
          <a:xfrm>
            <a:off x="690071" y="1226288"/>
            <a:ext cx="6986636" cy="4075867"/>
          </a:xfrm>
        </p:spPr>
        <p:txBody>
          <a:bodyPr/>
          <a:lstStyle/>
          <a:p>
            <a:pPr marL="0" indent="0">
              <a:buNone/>
            </a:pPr>
            <a:r>
              <a:rPr lang="sv-SE" sz="1600" dirty="0"/>
              <a:t>Tillhandahålla hörapparater och andra hörselhjälpmedel i HMCs </a:t>
            </a:r>
            <a:r>
              <a:rPr lang="sv-SE" sz="1600" dirty="0" smtClean="0"/>
              <a:t>sortiment</a:t>
            </a:r>
          </a:p>
          <a:p>
            <a:r>
              <a:rPr lang="sv-SE" sz="1600" dirty="0"/>
              <a:t>För att ta fram kriterier </a:t>
            </a:r>
            <a:r>
              <a:rPr lang="sv-SE" sz="1600" dirty="0" smtClean="0"/>
              <a:t>och </a:t>
            </a:r>
            <a:r>
              <a:rPr lang="sv-SE" sz="1600" dirty="0"/>
              <a:t>hålla </a:t>
            </a:r>
            <a:r>
              <a:rPr lang="sv-SE" sz="1600" dirty="0" smtClean="0"/>
              <a:t>dessa uppdaterade </a:t>
            </a:r>
            <a:r>
              <a:rPr lang="sv-SE" sz="1600" dirty="0"/>
              <a:t>och aktuella, finns inom varje hjälpmedelsområde en ”sortimentsgrupp”. </a:t>
            </a:r>
            <a:endParaRPr lang="sv-SE" sz="1600" dirty="0" smtClean="0"/>
          </a:p>
          <a:p>
            <a:r>
              <a:rPr lang="sv-SE" sz="1600" dirty="0" smtClean="0"/>
              <a:t>Sortimentsgruppen </a:t>
            </a:r>
            <a:r>
              <a:rPr lang="sv-SE" sz="1600" dirty="0"/>
              <a:t>består av speciellt kunniga inom hjälpmedelsområdet från </a:t>
            </a:r>
            <a:r>
              <a:rPr lang="sv-SE" sz="1600" dirty="0" smtClean="0"/>
              <a:t>huvudmännen. </a:t>
            </a:r>
          </a:p>
          <a:p>
            <a:r>
              <a:rPr lang="sv-SE" sz="1600" dirty="0" smtClean="0"/>
              <a:t>Från </a:t>
            </a:r>
            <a:r>
              <a:rPr lang="sv-SE" sz="1600" dirty="0"/>
              <a:t>huvudmännens sida deltar förskrivare i gruppen och från hjälpmedelscentralen konsulenter, tekniker och logistikpersonal. </a:t>
            </a:r>
            <a:endParaRPr lang="sv-SE" sz="1600" dirty="0" smtClean="0"/>
          </a:p>
          <a:p>
            <a:r>
              <a:rPr lang="sv-SE" sz="1600" dirty="0" smtClean="0"/>
              <a:t>Förslag till förändringar presenteras för </a:t>
            </a:r>
            <a:r>
              <a:rPr lang="sv-SE" sz="1600" dirty="0"/>
              <a:t>en ”beredningsgrupp”. I beredningsgruppen sitter representanter för betalare av hjälpmedlen dels från länets 9 kommuner och dels från </a:t>
            </a:r>
            <a:r>
              <a:rPr lang="sv-SE" sz="1600" dirty="0" smtClean="0"/>
              <a:t>regionen.</a:t>
            </a:r>
          </a:p>
          <a:p>
            <a:r>
              <a:rPr lang="sv-SE" sz="1600" dirty="0"/>
              <a:t>Bedöms förändringen få vittgående ekonomiska konsekvenser skriver Länsstyrgruppen en rekommendation som sedan går vidare till den politiskt tillsatta nämnden för beslut. Beslut om kriterier gällande nya hjälpmedelsområden tas alltid av nämnden.</a:t>
            </a:r>
          </a:p>
        </p:txBody>
      </p:sp>
    </p:spTree>
    <p:extLst>
      <p:ext uri="{BB962C8B-B14F-4D97-AF65-F5344CB8AC3E}">
        <p14:creationId xmlns:p14="http://schemas.microsoft.com/office/powerpoint/2010/main" val="575694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0643" y="262766"/>
            <a:ext cx="7605041" cy="594927"/>
          </a:xfrm>
        </p:spPr>
        <p:txBody>
          <a:bodyPr/>
          <a:lstStyle/>
          <a:p>
            <a:r>
              <a:rPr lang="sv-SE" dirty="0" smtClean="0"/>
              <a:t>Samverkansstruktur i Sörmland</a:t>
            </a:r>
            <a:endParaRPr lang="sv-SE" dirty="0"/>
          </a:p>
        </p:txBody>
      </p:sp>
      <p:grpSp>
        <p:nvGrpSpPr>
          <p:cNvPr id="5" name="Grupp 4"/>
          <p:cNvGrpSpPr/>
          <p:nvPr/>
        </p:nvGrpSpPr>
        <p:grpSpPr>
          <a:xfrm>
            <a:off x="194315" y="982984"/>
            <a:ext cx="8801288" cy="5616624"/>
            <a:chOff x="122307" y="836712"/>
            <a:chExt cx="8873296" cy="5760640"/>
          </a:xfrm>
        </p:grpSpPr>
        <p:grpSp>
          <p:nvGrpSpPr>
            <p:cNvPr id="6" name="Grupp 5"/>
            <p:cNvGrpSpPr/>
            <p:nvPr/>
          </p:nvGrpSpPr>
          <p:grpSpPr>
            <a:xfrm>
              <a:off x="122307" y="836712"/>
              <a:ext cx="8873296" cy="5760640"/>
              <a:chOff x="270704" y="836712"/>
              <a:chExt cx="8873296" cy="5760640"/>
            </a:xfrm>
          </p:grpSpPr>
          <p:grpSp>
            <p:nvGrpSpPr>
              <p:cNvPr id="8" name="Grupp 7"/>
              <p:cNvGrpSpPr/>
              <p:nvPr/>
            </p:nvGrpSpPr>
            <p:grpSpPr>
              <a:xfrm>
                <a:off x="270704" y="836712"/>
                <a:ext cx="8148576" cy="5760640"/>
                <a:chOff x="239848" y="780480"/>
                <a:chExt cx="8148576" cy="5672856"/>
              </a:xfrm>
            </p:grpSpPr>
            <p:grpSp>
              <p:nvGrpSpPr>
                <p:cNvPr id="10" name="Grupp 9"/>
                <p:cNvGrpSpPr/>
                <p:nvPr/>
              </p:nvGrpSpPr>
              <p:grpSpPr>
                <a:xfrm>
                  <a:off x="239848" y="3356992"/>
                  <a:ext cx="1872208" cy="3096344"/>
                  <a:chOff x="239848" y="3356992"/>
                  <a:chExt cx="1872208" cy="3096344"/>
                </a:xfrm>
              </p:grpSpPr>
              <p:sp>
                <p:nvSpPr>
                  <p:cNvPr id="46" name="Rektangel med rundade hörn 45"/>
                  <p:cNvSpPr/>
                  <p:nvPr/>
                </p:nvSpPr>
                <p:spPr>
                  <a:xfrm>
                    <a:off x="239848" y="5877272"/>
                    <a:ext cx="1075487" cy="576064"/>
                  </a:xfrm>
                  <a:prstGeom prst="roundRect">
                    <a:avLst/>
                  </a:prstGeom>
                  <a:solidFill>
                    <a:srgbClr val="D8531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Arbetsgrupp västra  äldre</a:t>
                    </a:r>
                  </a:p>
                </p:txBody>
              </p:sp>
              <p:sp>
                <p:nvSpPr>
                  <p:cNvPr id="47" name="Rektangel med rundade hörn 46"/>
                  <p:cNvSpPr/>
                  <p:nvPr/>
                </p:nvSpPr>
                <p:spPr>
                  <a:xfrm>
                    <a:off x="527880" y="5023696"/>
                    <a:ext cx="1080120" cy="576064"/>
                  </a:xfrm>
                  <a:prstGeom prst="roundRect">
                    <a:avLst/>
                  </a:prstGeom>
                  <a:solidFill>
                    <a:srgbClr val="D8531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Arbetsgrupp södra äldre</a:t>
                    </a:r>
                  </a:p>
                </p:txBody>
              </p:sp>
              <p:sp>
                <p:nvSpPr>
                  <p:cNvPr id="48" name="Rektangel med rundade hörn 47"/>
                  <p:cNvSpPr/>
                  <p:nvPr/>
                </p:nvSpPr>
                <p:spPr>
                  <a:xfrm>
                    <a:off x="1031936" y="4346975"/>
                    <a:ext cx="1080120" cy="576064"/>
                  </a:xfrm>
                  <a:prstGeom prst="roundRect">
                    <a:avLst/>
                  </a:prstGeom>
                  <a:solidFill>
                    <a:srgbClr val="D8531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Arbetsgrupp norra äldre</a:t>
                    </a:r>
                  </a:p>
                </p:txBody>
              </p:sp>
              <p:sp>
                <p:nvSpPr>
                  <p:cNvPr id="49" name="Rektangel med rundade hörn 48"/>
                  <p:cNvSpPr/>
                  <p:nvPr/>
                </p:nvSpPr>
                <p:spPr>
                  <a:xfrm>
                    <a:off x="311856" y="3356992"/>
                    <a:ext cx="1800200" cy="576064"/>
                  </a:xfrm>
                  <a:prstGeom prst="roundRect">
                    <a:avLst/>
                  </a:prstGeom>
                  <a:solidFill>
                    <a:srgbClr val="D8531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b="1" dirty="0"/>
                      <a:t>Beredningsgrupp </a:t>
                    </a:r>
                  </a:p>
                  <a:p>
                    <a:pPr algn="ctr"/>
                    <a:r>
                      <a:rPr lang="sv-SE" sz="1100" dirty="0"/>
                      <a:t>äldre/funktionshinder</a:t>
                    </a:r>
                  </a:p>
                </p:txBody>
              </p:sp>
            </p:grpSp>
            <p:grpSp>
              <p:nvGrpSpPr>
                <p:cNvPr id="11" name="Grupp 10"/>
                <p:cNvGrpSpPr/>
                <p:nvPr/>
              </p:nvGrpSpPr>
              <p:grpSpPr>
                <a:xfrm>
                  <a:off x="2112056" y="3381399"/>
                  <a:ext cx="3152391" cy="3071937"/>
                  <a:chOff x="2112056" y="3381399"/>
                  <a:chExt cx="3152391" cy="3071937"/>
                </a:xfrm>
              </p:grpSpPr>
              <p:sp>
                <p:nvSpPr>
                  <p:cNvPr id="40" name="Rektangel med rundade hörn 39"/>
                  <p:cNvSpPr/>
                  <p:nvPr/>
                </p:nvSpPr>
                <p:spPr>
                  <a:xfrm>
                    <a:off x="2672159" y="5124970"/>
                    <a:ext cx="1706133" cy="576064"/>
                  </a:xfrm>
                  <a:prstGeom prst="roundRect">
                    <a:avLst/>
                  </a:prstGeom>
                  <a:solidFill>
                    <a:srgbClr val="2F61A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Arbetsgrupp södra  psykiatri/funktionshinder</a:t>
                    </a:r>
                  </a:p>
                </p:txBody>
              </p:sp>
              <p:sp>
                <p:nvSpPr>
                  <p:cNvPr id="41" name="Rektangel med rundade hörn 40"/>
                  <p:cNvSpPr/>
                  <p:nvPr/>
                </p:nvSpPr>
                <p:spPr>
                  <a:xfrm>
                    <a:off x="2112056" y="5827002"/>
                    <a:ext cx="1296144" cy="576064"/>
                  </a:xfrm>
                  <a:prstGeom prst="roundRect">
                    <a:avLst/>
                  </a:prstGeom>
                  <a:solidFill>
                    <a:srgbClr val="2F61A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Arbetsgrupp västra  funktionshinder</a:t>
                    </a:r>
                  </a:p>
                </p:txBody>
              </p:sp>
              <p:sp>
                <p:nvSpPr>
                  <p:cNvPr id="42" name="Rektangel med rundade hörn 41"/>
                  <p:cNvSpPr/>
                  <p:nvPr/>
                </p:nvSpPr>
                <p:spPr>
                  <a:xfrm>
                    <a:off x="3680271" y="4351777"/>
                    <a:ext cx="1255239" cy="576064"/>
                  </a:xfrm>
                  <a:prstGeom prst="roundRect">
                    <a:avLst/>
                  </a:prstGeom>
                  <a:solidFill>
                    <a:srgbClr val="2F61A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Arbetsgrupp</a:t>
                    </a:r>
                  </a:p>
                  <a:p>
                    <a:pPr algn="ctr"/>
                    <a:r>
                      <a:rPr lang="sv-SE" sz="1100" dirty="0"/>
                      <a:t> norra  funktionshinder</a:t>
                    </a:r>
                  </a:p>
                </p:txBody>
              </p:sp>
              <p:sp>
                <p:nvSpPr>
                  <p:cNvPr id="43" name="Rektangel med rundade hörn 42"/>
                  <p:cNvSpPr/>
                  <p:nvPr/>
                </p:nvSpPr>
                <p:spPr>
                  <a:xfrm>
                    <a:off x="3968303" y="5877272"/>
                    <a:ext cx="1296144" cy="576064"/>
                  </a:xfrm>
                  <a:prstGeom prst="roundRect">
                    <a:avLst/>
                  </a:prstGeom>
                  <a:solidFill>
                    <a:srgbClr val="2F61A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Arbetsgrupp västra  psykiatri</a:t>
                    </a:r>
                  </a:p>
                </p:txBody>
              </p:sp>
              <p:sp>
                <p:nvSpPr>
                  <p:cNvPr id="44" name="Rektangel med rundade hörn 43"/>
                  <p:cNvSpPr/>
                  <p:nvPr/>
                </p:nvSpPr>
                <p:spPr>
                  <a:xfrm>
                    <a:off x="2384127" y="4346975"/>
                    <a:ext cx="1116321" cy="576064"/>
                  </a:xfrm>
                  <a:prstGeom prst="roundRect">
                    <a:avLst/>
                  </a:prstGeom>
                  <a:solidFill>
                    <a:srgbClr val="2F61A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Arbetsgrupp </a:t>
                    </a:r>
                  </a:p>
                  <a:p>
                    <a:pPr algn="ctr"/>
                    <a:r>
                      <a:rPr lang="sv-SE" sz="1100" dirty="0"/>
                      <a:t>norra  psykiatri</a:t>
                    </a:r>
                  </a:p>
                </p:txBody>
              </p:sp>
              <p:sp>
                <p:nvSpPr>
                  <p:cNvPr id="45" name="Rektangel med rundade hörn 44"/>
                  <p:cNvSpPr/>
                  <p:nvPr/>
                </p:nvSpPr>
                <p:spPr>
                  <a:xfrm>
                    <a:off x="2258524" y="3381399"/>
                    <a:ext cx="2843494" cy="576064"/>
                  </a:xfrm>
                  <a:prstGeom prst="roundRect">
                    <a:avLst/>
                  </a:prstGeom>
                  <a:solidFill>
                    <a:srgbClr val="2F61A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b="1" dirty="0"/>
                      <a:t>Beredningsgrupp</a:t>
                    </a:r>
                    <a:r>
                      <a:rPr lang="sv-SE" sz="1600" dirty="0"/>
                      <a:t> </a:t>
                    </a:r>
                  </a:p>
                  <a:p>
                    <a:pPr algn="ctr"/>
                    <a:r>
                      <a:rPr lang="sv-SE" sz="1100" dirty="0"/>
                      <a:t>psykiatri/funktionshinder</a:t>
                    </a:r>
                  </a:p>
                </p:txBody>
              </p:sp>
            </p:grpSp>
            <p:grpSp>
              <p:nvGrpSpPr>
                <p:cNvPr id="12" name="Grupp 11"/>
                <p:cNvGrpSpPr/>
                <p:nvPr/>
              </p:nvGrpSpPr>
              <p:grpSpPr>
                <a:xfrm>
                  <a:off x="5264447" y="3397235"/>
                  <a:ext cx="2262412" cy="2879863"/>
                  <a:chOff x="5264447" y="3397235"/>
                  <a:chExt cx="2262412" cy="2879863"/>
                </a:xfrm>
              </p:grpSpPr>
              <p:sp>
                <p:nvSpPr>
                  <p:cNvPr id="36" name="Rektangel med rundade hörn 35"/>
                  <p:cNvSpPr/>
                  <p:nvPr/>
                </p:nvSpPr>
                <p:spPr>
                  <a:xfrm>
                    <a:off x="5533015" y="4351487"/>
                    <a:ext cx="1080120" cy="576064"/>
                  </a:xfrm>
                  <a:prstGeom prst="roundRect">
                    <a:avLst/>
                  </a:prstGeom>
                  <a:solidFill>
                    <a:srgbClr val="598E1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Arbetsgrupp norra barn</a:t>
                    </a:r>
                  </a:p>
                </p:txBody>
              </p:sp>
              <p:sp>
                <p:nvSpPr>
                  <p:cNvPr id="37" name="Rektangel med rundade hörn 36"/>
                  <p:cNvSpPr/>
                  <p:nvPr/>
                </p:nvSpPr>
                <p:spPr>
                  <a:xfrm>
                    <a:off x="5906679" y="5057976"/>
                    <a:ext cx="1080120" cy="576064"/>
                  </a:xfrm>
                  <a:prstGeom prst="roundRect">
                    <a:avLst/>
                  </a:prstGeom>
                  <a:solidFill>
                    <a:srgbClr val="598E1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Arbetsgrupp södra barn</a:t>
                    </a:r>
                  </a:p>
                </p:txBody>
              </p:sp>
              <p:sp>
                <p:nvSpPr>
                  <p:cNvPr id="38" name="Rektangel med rundade hörn 37"/>
                  <p:cNvSpPr/>
                  <p:nvPr/>
                </p:nvSpPr>
                <p:spPr>
                  <a:xfrm>
                    <a:off x="6446739" y="5701034"/>
                    <a:ext cx="1080120" cy="576064"/>
                  </a:xfrm>
                  <a:prstGeom prst="roundRect">
                    <a:avLst/>
                  </a:prstGeom>
                  <a:solidFill>
                    <a:srgbClr val="598E1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Arbetsgrupp västra  barn</a:t>
                    </a:r>
                  </a:p>
                </p:txBody>
              </p:sp>
              <p:sp>
                <p:nvSpPr>
                  <p:cNvPr id="39" name="Rektangel med rundade hörn 38"/>
                  <p:cNvSpPr/>
                  <p:nvPr/>
                </p:nvSpPr>
                <p:spPr>
                  <a:xfrm>
                    <a:off x="5264447" y="3397235"/>
                    <a:ext cx="1955888" cy="576064"/>
                  </a:xfrm>
                  <a:prstGeom prst="roundRect">
                    <a:avLst/>
                  </a:prstGeom>
                  <a:solidFill>
                    <a:srgbClr val="598E1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b="1" dirty="0"/>
                      <a:t>Beredningsgrupp</a:t>
                    </a:r>
                    <a:r>
                      <a:rPr lang="sv-SE" sz="1100" dirty="0"/>
                      <a:t> </a:t>
                    </a:r>
                  </a:p>
                  <a:p>
                    <a:pPr algn="ctr"/>
                    <a:r>
                      <a:rPr lang="sv-SE" sz="1100" dirty="0"/>
                      <a:t>barn/funktionshinder</a:t>
                    </a:r>
                  </a:p>
                </p:txBody>
              </p:sp>
            </p:grpSp>
            <p:grpSp>
              <p:nvGrpSpPr>
                <p:cNvPr id="13" name="Grupp 12"/>
                <p:cNvGrpSpPr/>
                <p:nvPr/>
              </p:nvGrpSpPr>
              <p:grpSpPr>
                <a:xfrm>
                  <a:off x="755576" y="1855344"/>
                  <a:ext cx="7632848" cy="924691"/>
                  <a:chOff x="755576" y="1855344"/>
                  <a:chExt cx="7632848" cy="924691"/>
                </a:xfrm>
              </p:grpSpPr>
              <p:sp>
                <p:nvSpPr>
                  <p:cNvPr id="33" name="Rektangel med rundade hörn 32"/>
                  <p:cNvSpPr/>
                  <p:nvPr/>
                </p:nvSpPr>
                <p:spPr>
                  <a:xfrm>
                    <a:off x="755576" y="2029657"/>
                    <a:ext cx="2113386" cy="576064"/>
                  </a:xfrm>
                  <a:prstGeom prst="roundRect">
                    <a:avLst/>
                  </a:prstGeom>
                  <a:noFill/>
                  <a:ln>
                    <a:solidFill>
                      <a:srgbClr val="891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b="1" dirty="0">
                        <a:solidFill>
                          <a:srgbClr val="891C00"/>
                        </a:solidFill>
                      </a:rPr>
                      <a:t>Öppna jämförelser, Styrgrupp eHälsa, MAS-grupp, råd  </a:t>
                    </a:r>
                    <a:endParaRPr lang="sv-SE" sz="1100" dirty="0">
                      <a:solidFill>
                        <a:srgbClr val="891C00"/>
                      </a:solidFill>
                    </a:endParaRPr>
                  </a:p>
                </p:txBody>
              </p:sp>
              <p:sp>
                <p:nvSpPr>
                  <p:cNvPr id="34" name="Rektangel med rundade hörn 33"/>
                  <p:cNvSpPr/>
                  <p:nvPr/>
                </p:nvSpPr>
                <p:spPr>
                  <a:xfrm>
                    <a:off x="3477797" y="2159721"/>
                    <a:ext cx="2113386" cy="57606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b="1" dirty="0"/>
                      <a:t>Länsstyrgrupp</a:t>
                    </a:r>
                    <a:endParaRPr lang="sv-SE" sz="1600" dirty="0"/>
                  </a:p>
                </p:txBody>
              </p:sp>
              <p:sp>
                <p:nvSpPr>
                  <p:cNvPr id="35" name="Rektangel med rundade hörn 34"/>
                  <p:cNvSpPr/>
                  <p:nvPr/>
                </p:nvSpPr>
                <p:spPr>
                  <a:xfrm>
                    <a:off x="6275038" y="1855344"/>
                    <a:ext cx="2113386" cy="924691"/>
                  </a:xfrm>
                  <a:prstGeom prst="roundRect">
                    <a:avLst/>
                  </a:prstGeom>
                  <a:solidFill>
                    <a:srgbClr val="891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b="1" dirty="0"/>
                      <a:t>Regionalt stöd för socialtjänst och vård</a:t>
                    </a:r>
                  </a:p>
                  <a:p>
                    <a:pPr algn="ctr"/>
                    <a:r>
                      <a:rPr lang="sv-SE" sz="1200" b="1" dirty="0"/>
                      <a:t>FoU i Sörmland </a:t>
                    </a:r>
                  </a:p>
                  <a:p>
                    <a:pPr algn="ctr"/>
                    <a:r>
                      <a:rPr lang="sv-SE" sz="1200" b="1" dirty="0"/>
                      <a:t>Vård och omsorgscollege</a:t>
                    </a:r>
                    <a:endParaRPr lang="sv-SE" sz="1200" dirty="0"/>
                  </a:p>
                </p:txBody>
              </p:sp>
            </p:grpSp>
            <p:sp>
              <p:nvSpPr>
                <p:cNvPr id="14" name="Rektangel med rundade hörn 13"/>
                <p:cNvSpPr/>
                <p:nvPr/>
              </p:nvSpPr>
              <p:spPr>
                <a:xfrm>
                  <a:off x="1693773" y="780480"/>
                  <a:ext cx="5668653" cy="1074864"/>
                </a:xfrm>
                <a:prstGeom prst="round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a:t>Nämnden för samverkan kring socialtjänst och vård, NSV </a:t>
                  </a:r>
                  <a:endParaRPr lang="sv-SE" dirty="0"/>
                </a:p>
              </p:txBody>
            </p:sp>
            <p:grpSp>
              <p:nvGrpSpPr>
                <p:cNvPr id="15" name="Grupp 14"/>
                <p:cNvGrpSpPr/>
                <p:nvPr/>
              </p:nvGrpSpPr>
              <p:grpSpPr>
                <a:xfrm>
                  <a:off x="455872" y="1772816"/>
                  <a:ext cx="6663509" cy="4087303"/>
                  <a:chOff x="455872" y="1772816"/>
                  <a:chExt cx="6663509" cy="4087303"/>
                </a:xfrm>
              </p:grpSpPr>
              <p:cxnSp>
                <p:nvCxnSpPr>
                  <p:cNvPr id="16" name="Rak pil 15"/>
                  <p:cNvCxnSpPr/>
                  <p:nvPr/>
                </p:nvCxnSpPr>
                <p:spPr>
                  <a:xfrm flipH="1">
                    <a:off x="4532422" y="1772816"/>
                    <a:ext cx="2069" cy="360040"/>
                  </a:xfrm>
                  <a:prstGeom prst="straightConnector1">
                    <a:avLst/>
                  </a:prstGeom>
                  <a:ln w="25400">
                    <a:solidFill>
                      <a:schemeClr val="tx1">
                        <a:lumMod val="65000"/>
                        <a:lumOff val="3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Rak pil 16"/>
                  <p:cNvCxnSpPr/>
                  <p:nvPr/>
                </p:nvCxnSpPr>
                <p:spPr>
                  <a:xfrm flipH="1">
                    <a:off x="3829218" y="2879562"/>
                    <a:ext cx="1" cy="458913"/>
                  </a:xfrm>
                  <a:prstGeom prst="straightConnector1">
                    <a:avLst/>
                  </a:prstGeom>
                  <a:ln w="25400">
                    <a:solidFill>
                      <a:schemeClr val="tx1">
                        <a:lumMod val="65000"/>
                        <a:lumOff val="3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Rak pil 17"/>
                  <p:cNvCxnSpPr/>
                  <p:nvPr/>
                </p:nvCxnSpPr>
                <p:spPr>
                  <a:xfrm>
                    <a:off x="2987824" y="2457674"/>
                    <a:ext cx="406894" cy="0"/>
                  </a:xfrm>
                  <a:prstGeom prst="straightConnector1">
                    <a:avLst/>
                  </a:prstGeom>
                  <a:ln w="25400">
                    <a:solidFill>
                      <a:schemeClr val="tx1">
                        <a:lumMod val="65000"/>
                        <a:lumOff val="3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Rak pil 18"/>
                  <p:cNvCxnSpPr/>
                  <p:nvPr/>
                </p:nvCxnSpPr>
                <p:spPr>
                  <a:xfrm>
                    <a:off x="5749282" y="2457674"/>
                    <a:ext cx="406894" cy="0"/>
                  </a:xfrm>
                  <a:prstGeom prst="straightConnector1">
                    <a:avLst/>
                  </a:prstGeom>
                  <a:ln w="25400">
                    <a:solidFill>
                      <a:schemeClr val="tx1">
                        <a:lumMod val="65000"/>
                        <a:lumOff val="3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Rak pil 19"/>
                  <p:cNvCxnSpPr/>
                  <p:nvPr/>
                </p:nvCxnSpPr>
                <p:spPr>
                  <a:xfrm>
                    <a:off x="5082882" y="2851196"/>
                    <a:ext cx="990193" cy="458913"/>
                  </a:xfrm>
                  <a:prstGeom prst="straightConnector1">
                    <a:avLst/>
                  </a:prstGeom>
                  <a:ln w="25400">
                    <a:solidFill>
                      <a:schemeClr val="tx1">
                        <a:lumMod val="65000"/>
                        <a:lumOff val="3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Rak pil 20"/>
                  <p:cNvCxnSpPr/>
                  <p:nvPr/>
                </p:nvCxnSpPr>
                <p:spPr>
                  <a:xfrm flipH="1">
                    <a:off x="2024087" y="2780035"/>
                    <a:ext cx="1453710" cy="484776"/>
                  </a:xfrm>
                  <a:prstGeom prst="straightConnector1">
                    <a:avLst/>
                  </a:prstGeom>
                  <a:ln w="25400">
                    <a:solidFill>
                      <a:schemeClr val="tx1">
                        <a:lumMod val="65000"/>
                        <a:lumOff val="3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Rak pil 21"/>
                  <p:cNvCxnSpPr/>
                  <p:nvPr/>
                </p:nvCxnSpPr>
                <p:spPr>
                  <a:xfrm>
                    <a:off x="1391976" y="3973299"/>
                    <a:ext cx="0" cy="341911"/>
                  </a:xfrm>
                  <a:prstGeom prst="straightConnector1">
                    <a:avLst/>
                  </a:prstGeom>
                  <a:ln w="25400">
                    <a:solidFill>
                      <a:schemeClr val="tx1">
                        <a:lumMod val="65000"/>
                        <a:lumOff val="3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Rak pil 22"/>
                  <p:cNvCxnSpPr/>
                  <p:nvPr/>
                </p:nvCxnSpPr>
                <p:spPr>
                  <a:xfrm>
                    <a:off x="5696495" y="4009576"/>
                    <a:ext cx="0" cy="341911"/>
                  </a:xfrm>
                  <a:prstGeom prst="straightConnector1">
                    <a:avLst/>
                  </a:prstGeom>
                  <a:ln w="25400">
                    <a:solidFill>
                      <a:schemeClr val="tx1">
                        <a:lumMod val="65000"/>
                        <a:lumOff val="3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Rak pil 23"/>
                  <p:cNvCxnSpPr/>
                  <p:nvPr/>
                </p:nvCxnSpPr>
                <p:spPr>
                  <a:xfrm>
                    <a:off x="4112319" y="4009576"/>
                    <a:ext cx="0" cy="341911"/>
                  </a:xfrm>
                  <a:prstGeom prst="straightConnector1">
                    <a:avLst/>
                  </a:prstGeom>
                  <a:ln w="25400">
                    <a:solidFill>
                      <a:schemeClr val="tx1">
                        <a:lumMod val="65000"/>
                        <a:lumOff val="3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Rak pil 24"/>
                  <p:cNvCxnSpPr/>
                  <p:nvPr/>
                </p:nvCxnSpPr>
                <p:spPr>
                  <a:xfrm>
                    <a:off x="2888183" y="3986508"/>
                    <a:ext cx="0" cy="341911"/>
                  </a:xfrm>
                  <a:prstGeom prst="straightConnector1">
                    <a:avLst/>
                  </a:prstGeom>
                  <a:ln w="25400">
                    <a:solidFill>
                      <a:schemeClr val="tx1">
                        <a:lumMod val="65000"/>
                        <a:lumOff val="3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Rak pil 25"/>
                  <p:cNvCxnSpPr/>
                  <p:nvPr/>
                </p:nvCxnSpPr>
                <p:spPr>
                  <a:xfrm>
                    <a:off x="887920" y="3986508"/>
                    <a:ext cx="0" cy="1026668"/>
                  </a:xfrm>
                  <a:prstGeom prst="straightConnector1">
                    <a:avLst/>
                  </a:prstGeom>
                  <a:ln w="25400">
                    <a:solidFill>
                      <a:schemeClr val="tx1">
                        <a:lumMod val="65000"/>
                        <a:lumOff val="3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Rak pil 26"/>
                  <p:cNvCxnSpPr/>
                  <p:nvPr/>
                </p:nvCxnSpPr>
                <p:spPr>
                  <a:xfrm>
                    <a:off x="6704607" y="4009576"/>
                    <a:ext cx="0" cy="1026668"/>
                  </a:xfrm>
                  <a:prstGeom prst="straightConnector1">
                    <a:avLst/>
                  </a:prstGeom>
                  <a:ln w="25400">
                    <a:solidFill>
                      <a:schemeClr val="tx1">
                        <a:lumMod val="65000"/>
                        <a:lumOff val="3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Rak pil 27"/>
                  <p:cNvCxnSpPr/>
                  <p:nvPr/>
                </p:nvCxnSpPr>
                <p:spPr>
                  <a:xfrm>
                    <a:off x="3608263" y="3971461"/>
                    <a:ext cx="0" cy="1098994"/>
                  </a:xfrm>
                  <a:prstGeom prst="straightConnector1">
                    <a:avLst/>
                  </a:prstGeom>
                  <a:ln w="25400">
                    <a:solidFill>
                      <a:schemeClr val="tx1">
                        <a:lumMod val="65000"/>
                        <a:lumOff val="3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Rak pil 28"/>
                  <p:cNvCxnSpPr/>
                  <p:nvPr/>
                </p:nvCxnSpPr>
                <p:spPr>
                  <a:xfrm>
                    <a:off x="4976415" y="3957463"/>
                    <a:ext cx="0" cy="1902656"/>
                  </a:xfrm>
                  <a:prstGeom prst="straightConnector1">
                    <a:avLst/>
                  </a:prstGeom>
                  <a:ln w="25400">
                    <a:solidFill>
                      <a:schemeClr val="tx1">
                        <a:lumMod val="65000"/>
                        <a:lumOff val="3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Rak pil 29"/>
                  <p:cNvCxnSpPr/>
                  <p:nvPr/>
                </p:nvCxnSpPr>
                <p:spPr>
                  <a:xfrm>
                    <a:off x="455872" y="3944184"/>
                    <a:ext cx="0" cy="1902656"/>
                  </a:xfrm>
                  <a:prstGeom prst="straightConnector1">
                    <a:avLst/>
                  </a:prstGeom>
                  <a:ln w="25400">
                    <a:solidFill>
                      <a:schemeClr val="tx1">
                        <a:lumMod val="65000"/>
                        <a:lumOff val="3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Rak pil 30"/>
                  <p:cNvCxnSpPr/>
                  <p:nvPr/>
                </p:nvCxnSpPr>
                <p:spPr>
                  <a:xfrm>
                    <a:off x="7115000" y="3986508"/>
                    <a:ext cx="4381" cy="1666216"/>
                  </a:xfrm>
                  <a:prstGeom prst="straightConnector1">
                    <a:avLst/>
                  </a:prstGeom>
                  <a:ln w="25400">
                    <a:solidFill>
                      <a:schemeClr val="tx1">
                        <a:lumMod val="65000"/>
                        <a:lumOff val="3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Rak pil 31"/>
                  <p:cNvCxnSpPr/>
                  <p:nvPr/>
                </p:nvCxnSpPr>
                <p:spPr>
                  <a:xfrm>
                    <a:off x="2312119" y="3933056"/>
                    <a:ext cx="0" cy="1902656"/>
                  </a:xfrm>
                  <a:prstGeom prst="straightConnector1">
                    <a:avLst/>
                  </a:prstGeom>
                  <a:ln w="25400">
                    <a:solidFill>
                      <a:schemeClr val="tx1">
                        <a:lumMod val="65000"/>
                        <a:lumOff val="35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grpSp>
          <p:sp>
            <p:nvSpPr>
              <p:cNvPr id="9" name="Rektangel med rundade hörn 8"/>
              <p:cNvSpPr/>
              <p:nvPr/>
            </p:nvSpPr>
            <p:spPr>
              <a:xfrm>
                <a:off x="7383425" y="2978488"/>
                <a:ext cx="1760575" cy="576064"/>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sv-SE" sz="1400" b="1" dirty="0">
                    <a:solidFill>
                      <a:schemeClr val="bg1"/>
                    </a:solidFill>
                  </a:rPr>
                  <a:t>Beredningsgrupp</a:t>
                </a:r>
                <a:r>
                  <a:rPr lang="sv-SE" sz="1400" dirty="0">
                    <a:solidFill>
                      <a:schemeClr val="bg1"/>
                    </a:solidFill>
                  </a:rPr>
                  <a:t> </a:t>
                </a:r>
              </a:p>
              <a:p>
                <a:pPr algn="ctr"/>
                <a:r>
                  <a:rPr lang="sv-SE" sz="1100" dirty="0">
                    <a:solidFill>
                      <a:schemeClr val="bg1"/>
                    </a:solidFill>
                  </a:rPr>
                  <a:t>hjälpmedel</a:t>
                </a:r>
              </a:p>
            </p:txBody>
          </p:sp>
        </p:grpSp>
        <p:cxnSp>
          <p:nvCxnSpPr>
            <p:cNvPr id="7" name="Rak pil 6"/>
            <p:cNvCxnSpPr/>
            <p:nvPr/>
          </p:nvCxnSpPr>
          <p:spPr>
            <a:xfrm>
              <a:off x="5622039" y="2683071"/>
              <a:ext cx="1375421" cy="430277"/>
            </a:xfrm>
            <a:prstGeom prst="straightConnector1">
              <a:avLst/>
            </a:prstGeom>
            <a:ln w="25400">
              <a:solidFill>
                <a:schemeClr val="tx1">
                  <a:lumMod val="65000"/>
                  <a:lumOff val="35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50" name="Rektangel med rundade hörn 49"/>
          <p:cNvSpPr/>
          <p:nvPr/>
        </p:nvSpPr>
        <p:spPr>
          <a:xfrm>
            <a:off x="7308304" y="3935312"/>
            <a:ext cx="1746288" cy="561662"/>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sv-SE" sz="1400" b="1" dirty="0">
                <a:solidFill>
                  <a:schemeClr val="bg1"/>
                </a:solidFill>
              </a:rPr>
              <a:t>Beredningsgrupp</a:t>
            </a:r>
            <a:r>
              <a:rPr lang="sv-SE" sz="1400" dirty="0">
                <a:solidFill>
                  <a:schemeClr val="bg1"/>
                </a:solidFill>
              </a:rPr>
              <a:t> </a:t>
            </a:r>
          </a:p>
          <a:p>
            <a:pPr algn="ctr"/>
            <a:r>
              <a:rPr lang="sv-SE" sz="1100" dirty="0">
                <a:solidFill>
                  <a:schemeClr val="bg1"/>
                </a:solidFill>
              </a:rPr>
              <a:t>Digitalisering</a:t>
            </a:r>
          </a:p>
        </p:txBody>
      </p:sp>
      <p:cxnSp>
        <p:nvCxnSpPr>
          <p:cNvPr id="51" name="Rak pil 50"/>
          <p:cNvCxnSpPr/>
          <p:nvPr/>
        </p:nvCxnSpPr>
        <p:spPr>
          <a:xfrm>
            <a:off x="5502223" y="2855192"/>
            <a:ext cx="2238129" cy="1027793"/>
          </a:xfrm>
          <a:prstGeom prst="straightConnector1">
            <a:avLst/>
          </a:prstGeom>
          <a:ln w="25400">
            <a:solidFill>
              <a:schemeClr val="tx1">
                <a:lumMod val="65000"/>
                <a:lumOff val="3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2" name="Rektangel med rundade hörn 51"/>
          <p:cNvSpPr/>
          <p:nvPr/>
        </p:nvSpPr>
        <p:spPr>
          <a:xfrm>
            <a:off x="7308304" y="4741802"/>
            <a:ext cx="1746288" cy="561662"/>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sv-SE" sz="1600" b="1" dirty="0">
                <a:solidFill>
                  <a:schemeClr val="bg1"/>
                </a:solidFill>
              </a:rPr>
              <a:t>Nod för tjänstedesign</a:t>
            </a:r>
            <a:endParaRPr lang="sv-SE" sz="1100" dirty="0">
              <a:solidFill>
                <a:schemeClr val="bg1"/>
              </a:solidFill>
            </a:endParaRPr>
          </a:p>
        </p:txBody>
      </p:sp>
    </p:spTree>
    <p:extLst>
      <p:ext uri="{BB962C8B-B14F-4D97-AF65-F5344CB8AC3E}">
        <p14:creationId xmlns:p14="http://schemas.microsoft.com/office/powerpoint/2010/main" val="1424422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5413" y="19050"/>
            <a:ext cx="6353175" cy="6819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47923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Utskrivningsdagar</a:t>
            </a:r>
            <a:endParaRPr lang="sv-SE" dirty="0"/>
          </a:p>
        </p:txBody>
      </p:sp>
      <p:graphicFrame>
        <p:nvGraphicFramePr>
          <p:cNvPr id="7" name="Diagram 6"/>
          <p:cNvGraphicFramePr>
            <a:graphicFrameLocks/>
          </p:cNvGraphicFramePr>
          <p:nvPr>
            <p:extLst>
              <p:ext uri="{D42A27DB-BD31-4B8C-83A1-F6EECF244321}">
                <p14:modId xmlns:p14="http://schemas.microsoft.com/office/powerpoint/2010/main" val="1200699383"/>
              </p:ext>
            </p:extLst>
          </p:nvPr>
        </p:nvGraphicFramePr>
        <p:xfrm>
          <a:off x="899592" y="1268760"/>
          <a:ext cx="7128792" cy="51845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3706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Region Sörmland PPT Liggande (4;3)">
  <a:themeElements>
    <a:clrScheme name="RS">
      <a:dk1>
        <a:sysClr val="windowText" lastClr="000000"/>
      </a:dk1>
      <a:lt1>
        <a:sysClr val="window" lastClr="FFFFFF"/>
      </a:lt1>
      <a:dk2>
        <a:srgbClr val="6EBD8F"/>
      </a:dk2>
      <a:lt2>
        <a:srgbClr val="000000"/>
      </a:lt2>
      <a:accent1>
        <a:srgbClr val="24406C"/>
      </a:accent1>
      <a:accent2>
        <a:srgbClr val="E25046"/>
      </a:accent2>
      <a:accent3>
        <a:srgbClr val="9D1458"/>
      </a:accent3>
      <a:accent4>
        <a:srgbClr val="614789"/>
      </a:accent4>
      <a:accent5>
        <a:srgbClr val="1A7251"/>
      </a:accent5>
      <a:accent6>
        <a:srgbClr val="F9B44F"/>
      </a:accent6>
      <a:hlink>
        <a:srgbClr val="24406C"/>
      </a:hlink>
      <a:folHlink>
        <a:srgbClr val="24406C"/>
      </a:folHlink>
    </a:clrScheme>
    <a:fontScheme name="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b="1" smtClean="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b="1" smtClean="0"/>
        </a:defPPr>
      </a:lstStyle>
    </a:txDef>
  </a:objectDefaults>
  <a:extraClrSchemeLst/>
  <a:extLst>
    <a:ext uri="{05A4C25C-085E-4340-85A3-A5531E510DB2}">
      <thm15:themeFamily xmlns="" xmlns:thm15="http://schemas.microsoft.com/office/thememl/2012/main" name="Region Sörmland PPT mall_20181203.potx" id="{1980F7BC-670F-4F2B-8138-CFE88B422589}" vid="{CF263F11-89DC-474B-8EC0-6CE17CF3D9A0}"/>
    </a:ext>
  </a:extLst>
</a:theme>
</file>

<file path=docProps/app.xml><?xml version="1.0" encoding="utf-8"?>
<Properties xmlns="http://schemas.openxmlformats.org/officeDocument/2006/extended-properties" xmlns:vt="http://schemas.openxmlformats.org/officeDocument/2006/docPropsVTypes">
  <Template>Region Sörmland PPT Liggande (4;3)</Template>
  <TotalTime>220</TotalTime>
  <Words>369</Words>
  <Application>Microsoft Office PowerPoint</Application>
  <PresentationFormat>Bildspel på skärmen (4:3)</PresentationFormat>
  <Paragraphs>68</Paragraphs>
  <Slides>12</Slides>
  <Notes>0</Notes>
  <HiddenSlides>0</HiddenSlides>
  <MMClips>0</MMClips>
  <ScaleCrop>false</ScaleCrop>
  <HeadingPairs>
    <vt:vector size="4" baseType="variant">
      <vt:variant>
        <vt:lpstr>Tema</vt:lpstr>
      </vt:variant>
      <vt:variant>
        <vt:i4>1</vt:i4>
      </vt:variant>
      <vt:variant>
        <vt:lpstr>Bildrubriker</vt:lpstr>
      </vt:variant>
      <vt:variant>
        <vt:i4>12</vt:i4>
      </vt:variant>
    </vt:vector>
  </HeadingPairs>
  <TitlesOfParts>
    <vt:vector size="13" baseType="lpstr">
      <vt:lpstr>Region Sörmland PPT Liggande (4;3)</vt:lpstr>
      <vt:lpstr>HRF 2019-11-16</vt:lpstr>
      <vt:lpstr>Sörmland - Utprovning av hörapparat</vt:lpstr>
      <vt:lpstr>Hur länge har man väntat på utprovning?</vt:lpstr>
      <vt:lpstr>PowerPoint-presentation</vt:lpstr>
      <vt:lpstr>Vems ansvar är det?</vt:lpstr>
      <vt:lpstr>NSVs ansvar: </vt:lpstr>
      <vt:lpstr>Samverkansstruktur i Sörmland</vt:lpstr>
      <vt:lpstr>PowerPoint-presentation</vt:lpstr>
      <vt:lpstr>Utskrivningsdagar</vt:lpstr>
      <vt:lpstr>Överbeläggningar</vt:lpstr>
      <vt:lpstr>Nämndens ansvar</vt:lpstr>
      <vt:lpstr>Nämndens ansvarsområde</vt:lpstr>
    </vt:vector>
  </TitlesOfParts>
  <Company>Landstinget Sörmland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Jacob Sandgren</dc:creator>
  <cp:lastModifiedBy> Jacob Sandgren</cp:lastModifiedBy>
  <cp:revision>10</cp:revision>
  <cp:lastPrinted>2019-11-15T11:56:51Z</cp:lastPrinted>
  <dcterms:created xsi:type="dcterms:W3CDTF">2019-11-15T11:18:26Z</dcterms:created>
  <dcterms:modified xsi:type="dcterms:W3CDTF">2019-11-16T11:38:04Z</dcterms:modified>
</cp:coreProperties>
</file>